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12801600" cy="12712700"/>
  <p:notesSz cx="12801600" cy="12712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384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0A0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0A0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0A0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1942" y="58851"/>
            <a:ext cx="494030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0A0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01700" y="7312733"/>
            <a:ext cx="53403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28857" y="7312733"/>
            <a:ext cx="77152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</a:t>
            </a:r>
            <a:fld id="{81D60167-4931-47E6-BA6A-407CBD079E47}" type="slidenum">
              <a:rPr dirty="0"/>
              <a:t>‹#›</a:t>
            </a:fld>
            <a:r>
              <a:rPr dirty="0"/>
              <a:t>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mailto:sarosenthal@venabl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41.png"/><Relationship Id="rId6" Type="http://schemas.openxmlformats.org/officeDocument/2006/relationships/image" Target="../media/image76.png"/><Relationship Id="rId7" Type="http://schemas.openxmlformats.org/officeDocument/2006/relationships/image" Target="../media/image142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3" Type="http://schemas.openxmlformats.org/officeDocument/2006/relationships/image" Target="../media/image149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41.png"/><Relationship Id="rId6" Type="http://schemas.openxmlformats.org/officeDocument/2006/relationships/image" Target="../media/image76.png"/><Relationship Id="rId7" Type="http://schemas.openxmlformats.org/officeDocument/2006/relationships/image" Target="../media/image142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support@surveygizmo.co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etickets@amtrak.com" TargetMode="External"/><Relationship Id="rId3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jp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5.png"/><Relationship Id="rId14" Type="http://schemas.openxmlformats.org/officeDocument/2006/relationships/image" Target="../media/image40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your_recent_stay@marriott.com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hyperlink" Target="mailto:etickets@amtrak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2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o-reply@notify.email.aa.com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76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98222"/>
            <a:ext cx="5915005" cy="615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71235" y="1131950"/>
            <a:ext cx="123063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Seth A.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Rosenthal</a:t>
            </a:r>
            <a:endParaRPr sz="800">
              <a:latin typeface="Arial"/>
              <a:cs typeface="Arial"/>
            </a:endParaRPr>
          </a:p>
          <a:p>
            <a:pPr marL="490220" algn="ctr">
              <a:lnSpc>
                <a:spcPct val="100000"/>
              </a:lnSpc>
              <a:spcBef>
                <a:spcPts val="615"/>
              </a:spcBef>
            </a:pP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8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202.344.4741</a:t>
            </a:r>
            <a:endParaRPr sz="800">
              <a:latin typeface="Arial"/>
              <a:cs typeface="Arial"/>
            </a:endParaRPr>
          </a:p>
          <a:p>
            <a:pPr marL="492125" algn="ctr">
              <a:lnSpc>
                <a:spcPct val="100000"/>
              </a:lnSpc>
              <a:spcBef>
                <a:spcPts val="35"/>
              </a:spcBef>
            </a:pPr>
            <a:r>
              <a:rPr sz="800" b="1" dirty="0">
                <a:latin typeface="Arial"/>
                <a:cs typeface="Arial"/>
              </a:rPr>
              <a:t>F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202.344.8300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sarosenthal@venable.com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819" y="1968500"/>
            <a:ext cx="6296660" cy="682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May 13,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397891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Mayor and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Council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 Attn: Andre Davis,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Solicitor 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Hall, </a:t>
            </a:r>
            <a:r>
              <a:rPr sz="1200" dirty="0">
                <a:latin typeface="Times New Roman"/>
                <a:cs typeface="Times New Roman"/>
              </a:rPr>
              <a:t>Suite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Times New Roman"/>
                <a:cs typeface="Times New Roman"/>
              </a:rPr>
              <a:t>100 Holliday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</a:t>
            </a:r>
            <a:r>
              <a:rPr sz="1200" dirty="0">
                <a:latin typeface="Times New Roman"/>
                <a:cs typeface="Times New Roman"/>
              </a:rPr>
              <a:t>21202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Police 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</a:t>
            </a:r>
            <a:r>
              <a:rPr sz="1200" dirty="0">
                <a:latin typeface="Times New Roman"/>
                <a:cs typeface="Times New Roman"/>
              </a:rPr>
              <a:t> City</a:t>
            </a:r>
            <a:endParaRPr sz="1200">
              <a:latin typeface="Times New Roman"/>
              <a:cs typeface="Times New Roman"/>
            </a:endParaRPr>
          </a:p>
          <a:p>
            <a:pPr marL="12700" marR="343027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Attn: Michael Harrison, Police Commissioner  </a:t>
            </a:r>
            <a:r>
              <a:rPr sz="1200" dirty="0">
                <a:latin typeface="Times New Roman"/>
                <a:cs typeface="Times New Roman"/>
              </a:rPr>
              <a:t>242 W </a:t>
            </a:r>
            <a:r>
              <a:rPr sz="1200" spc="-5" dirty="0">
                <a:latin typeface="Times New Roman"/>
                <a:cs typeface="Times New Roman"/>
              </a:rPr>
              <a:t>29</a:t>
            </a:r>
            <a:r>
              <a:rPr sz="1200" spc="-7" baseline="31250" dirty="0">
                <a:latin typeface="Times New Roman"/>
                <a:cs typeface="Times New Roman"/>
              </a:rPr>
              <a:t>th</a:t>
            </a:r>
            <a:r>
              <a:rPr sz="1200" spc="157" baseline="312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</a:t>
            </a:r>
            <a:r>
              <a:rPr sz="1200" dirty="0">
                <a:latin typeface="Times New Roman"/>
                <a:cs typeface="Times New Roman"/>
              </a:rPr>
              <a:t>21211-2908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154295">
              <a:lnSpc>
                <a:spcPct val="103299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Timothy Mygatt  </a:t>
            </a:r>
            <a:r>
              <a:rPr sz="1200" spc="-5" dirty="0">
                <a:latin typeface="Times New Roman"/>
                <a:cs typeface="Times New Roman"/>
              </a:rPr>
              <a:t>Stephen Ryals  Maureen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Johnston  Juan </a:t>
            </a:r>
            <a:r>
              <a:rPr sz="1200" spc="-5" dirty="0">
                <a:latin typeface="Times New Roman"/>
                <a:cs typeface="Times New Roman"/>
              </a:rPr>
              <a:t>Torres  KateLyn </a:t>
            </a:r>
            <a:r>
              <a:rPr sz="1200" dirty="0">
                <a:latin typeface="Times New Roman"/>
                <a:cs typeface="Times New Roman"/>
              </a:rPr>
              <a:t>Smith  </a:t>
            </a:r>
            <a:r>
              <a:rPr sz="1200" spc="-5" dirty="0">
                <a:latin typeface="Times New Roman"/>
                <a:cs typeface="Times New Roman"/>
              </a:rPr>
              <a:t>Delana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Brandon</a:t>
            </a:r>
            <a:endParaRPr sz="1200">
              <a:latin typeface="Times New Roman"/>
              <a:cs typeface="Times New Roman"/>
            </a:endParaRPr>
          </a:p>
          <a:p>
            <a:pPr marL="12700" marR="462915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U.S. Department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Justice  Civil </a:t>
            </a:r>
            <a:r>
              <a:rPr sz="1200" spc="-5" dirty="0">
                <a:latin typeface="Times New Roman"/>
                <a:cs typeface="Times New Roman"/>
              </a:rPr>
              <a:t>Rights Division  Special Litigation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endParaRPr sz="1200">
              <a:latin typeface="Times New Roman"/>
              <a:cs typeface="Times New Roman"/>
            </a:endParaRPr>
          </a:p>
          <a:p>
            <a:pPr marL="12700" marR="4536440">
              <a:lnSpc>
                <a:spcPct val="103299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950 </a:t>
            </a:r>
            <a:r>
              <a:rPr sz="1200" spc="-5" dirty="0">
                <a:latin typeface="Times New Roman"/>
                <a:cs typeface="Times New Roman"/>
              </a:rPr>
              <a:t>Pennsylvania Ave., NW  Washington, DC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20530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tabLst>
                <a:tab pos="926465" algn="l"/>
              </a:tabLst>
            </a:pPr>
            <a:r>
              <a:rPr sz="1200" dirty="0">
                <a:latin typeface="Times New Roman"/>
                <a:cs typeface="Times New Roman"/>
              </a:rPr>
              <a:t>RE:	</a:t>
            </a:r>
            <a:r>
              <a:rPr sz="1200" i="1" spc="-5" dirty="0">
                <a:latin typeface="Times New Roman"/>
                <a:cs typeface="Times New Roman"/>
              </a:rPr>
              <a:t>Baltimore Police Monitoring Team </a:t>
            </a:r>
            <a:r>
              <a:rPr sz="1200" i="1" dirty="0">
                <a:latin typeface="Times New Roman"/>
                <a:cs typeface="Times New Roman"/>
              </a:rPr>
              <a:t>– </a:t>
            </a:r>
            <a:r>
              <a:rPr sz="1200" i="1" spc="-5" dirty="0">
                <a:latin typeface="Times New Roman"/>
                <a:cs typeface="Times New Roman"/>
              </a:rPr>
              <a:t>March </a:t>
            </a:r>
            <a:r>
              <a:rPr sz="1200" i="1" dirty="0">
                <a:latin typeface="Times New Roman"/>
                <a:cs typeface="Times New Roman"/>
              </a:rPr>
              <a:t>2019</a:t>
            </a:r>
            <a:r>
              <a:rPr sz="1200" i="1" spc="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Invoice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31115" indent="457200">
              <a:lnSpc>
                <a:spcPct val="103299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document, including attachments,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invoice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Baltimore Police Monitoring </a:t>
            </a:r>
            <a:r>
              <a:rPr sz="1200" dirty="0">
                <a:latin typeface="Times New Roman"/>
                <a:cs typeface="Times New Roman"/>
              </a:rPr>
              <a:t>Team  </a:t>
            </a:r>
            <a:r>
              <a:rPr sz="1200" spc="-5" dirty="0">
                <a:latin typeface="Times New Roman"/>
                <a:cs typeface="Times New Roman"/>
              </a:rPr>
              <a:t>(“Team”)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services performed and expenses incurred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March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Narrative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invoice accounts </a:t>
            </a:r>
            <a:r>
              <a:rPr sz="1200" dirty="0">
                <a:latin typeface="Times New Roman"/>
                <a:cs typeface="Times New Roman"/>
              </a:rPr>
              <a:t>for time </a:t>
            </a:r>
            <a:r>
              <a:rPr sz="1200" spc="-5" dirty="0">
                <a:latin typeface="Times New Roman"/>
                <a:cs typeface="Times New Roman"/>
              </a:rPr>
              <a:t>worked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Ken </a:t>
            </a:r>
            <a:r>
              <a:rPr sz="1200" dirty="0">
                <a:latin typeface="Times New Roman"/>
                <a:cs typeface="Times New Roman"/>
              </a:rPr>
              <a:t>Thompson, </a:t>
            </a:r>
            <a:r>
              <a:rPr sz="1200" spc="-5" dirty="0">
                <a:latin typeface="Times New Roman"/>
                <a:cs typeface="Times New Roman"/>
              </a:rPr>
              <a:t>Seth Rosenthal,  Charles Ramsey, Theron Bowman, </a:t>
            </a:r>
            <a:r>
              <a:rPr sz="1200" dirty="0">
                <a:latin typeface="Times New Roman"/>
                <a:cs typeface="Times New Roman"/>
              </a:rPr>
              <a:t>Randy </a:t>
            </a:r>
            <a:r>
              <a:rPr sz="1200" spc="-5" dirty="0">
                <a:latin typeface="Times New Roman"/>
                <a:cs typeface="Times New Roman"/>
              </a:rPr>
              <a:t>Dupont, Steve Parker, Hassan </a:t>
            </a:r>
            <a:r>
              <a:rPr sz="1200" dirty="0">
                <a:latin typeface="Times New Roman"/>
                <a:cs typeface="Times New Roman"/>
              </a:rPr>
              <a:t>Aden, </a:t>
            </a:r>
            <a:r>
              <a:rPr sz="1200" spc="-5" dirty="0">
                <a:latin typeface="Times New Roman"/>
                <a:cs typeface="Times New Roman"/>
              </a:rPr>
              <a:t>Matthew Barge, </a:t>
            </a:r>
            <a:r>
              <a:rPr sz="1200" dirty="0">
                <a:latin typeface="Times New Roman"/>
                <a:cs typeface="Times New Roman"/>
              </a:rPr>
              <a:t>Kevin  </a:t>
            </a:r>
            <a:r>
              <a:rPr sz="1200" spc="-5" dirty="0">
                <a:latin typeface="Times New Roman"/>
                <a:cs typeface="Times New Roman"/>
              </a:rPr>
              <a:t>Bethel, Jessica Drake (as </a:t>
            </a:r>
            <a:r>
              <a:rPr sz="1200" dirty="0">
                <a:latin typeface="Times New Roman"/>
                <a:cs typeface="Times New Roman"/>
              </a:rPr>
              <a:t>both community </a:t>
            </a:r>
            <a:r>
              <a:rPr sz="1200" spc="-5" dirty="0">
                <a:latin typeface="Times New Roman"/>
                <a:cs typeface="Times New Roman"/>
              </a:rPr>
              <a:t>engagement team member and </a:t>
            </a:r>
            <a:r>
              <a:rPr sz="1200" dirty="0">
                <a:latin typeface="Times New Roman"/>
                <a:cs typeface="Times New Roman"/>
              </a:rPr>
              <a:t>executive </a:t>
            </a:r>
            <a:r>
              <a:rPr sz="1200" spc="-5" dirty="0">
                <a:latin typeface="Times New Roman"/>
                <a:cs typeface="Times New Roman"/>
              </a:rPr>
              <a:t>assistant), Nola  Joyce, </a:t>
            </a:r>
            <a:r>
              <a:rPr sz="1200" dirty="0">
                <a:latin typeface="Times New Roman"/>
                <a:cs typeface="Times New Roman"/>
              </a:rPr>
              <a:t>Tracey </a:t>
            </a:r>
            <a:r>
              <a:rPr sz="1200" spc="-5" dirty="0">
                <a:latin typeface="Times New Roman"/>
                <a:cs typeface="Times New Roman"/>
              </a:rPr>
              <a:t>Meares, Roberto Villasenor, </a:t>
            </a:r>
            <a:r>
              <a:rPr sz="1200" spc="5" dirty="0">
                <a:latin typeface="Times New Roman"/>
                <a:cs typeface="Times New Roman"/>
              </a:rPr>
              <a:t>Ray </a:t>
            </a:r>
            <a:r>
              <a:rPr sz="1200" spc="-5" dirty="0">
                <a:latin typeface="Times New Roman"/>
                <a:cs typeface="Times New Roman"/>
              </a:rPr>
              <a:t>Kelly, Darnyle Wharton </a:t>
            </a:r>
            <a:r>
              <a:rPr sz="1200" dirty="0">
                <a:latin typeface="Times New Roman"/>
                <a:cs typeface="Times New Roman"/>
              </a:rPr>
              <a:t>and nine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neighborhood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6523" y="266320"/>
            <a:ext cx="846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5/1/2019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1:09 </a:t>
            </a:r>
            <a:r>
              <a:rPr sz="800" spc="-5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247" y="245440"/>
            <a:ext cx="1464945" cy="29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1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20"/>
            <a:ext cx="3009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476986" cy="6172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1043939"/>
                <a:gridCol w="3183890"/>
                <a:gridCol w="459104"/>
                <a:gridCol w="459105"/>
                <a:gridCol w="257175"/>
                <a:gridCol w="424179"/>
                <a:gridCol w="3272154"/>
                <a:gridCol w="174625"/>
                <a:gridCol w="224790"/>
                <a:gridCol w="281940"/>
              </a:tblGrid>
              <a:tr h="1104900">
                <a:tc gridSpan="12">
                  <a:txBody>
                    <a:bodyPr/>
                    <a:lstStyle/>
                    <a:p>
                      <a:pPr marL="39370">
                        <a:lnSpc>
                          <a:spcPts val="1380"/>
                        </a:lnSpc>
                        <a:tabLst>
                          <a:tab pos="6868159" algn="l"/>
                        </a:tabLst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Monitor	</a:t>
                      </a:r>
                      <a:r>
                        <a:rPr sz="1200" b="1" spc="-60" baseline="3125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200" baseline="31250">
                        <a:latin typeface="Trebuchet MS"/>
                        <a:cs typeface="Trebuchet MS"/>
                      </a:endParaRPr>
                    </a:p>
                    <a:p>
                      <a:pPr marL="36195">
                        <a:lnSpc>
                          <a:spcPts val="1160"/>
                        </a:lnSpc>
                        <a:tabLst>
                          <a:tab pos="6868159" algn="l"/>
                        </a:tabLst>
                      </a:pPr>
                      <a:r>
                        <a:rPr sz="1725" spc="-82" baseline="-14492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725" spc="-165" baseline="-14492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725" spc="7" baseline="-14492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725" spc="-187" baseline="-1449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120" baseline="-14492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725" spc="-37" baseline="-1449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30" baseline="-14492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Complete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39370">
                        <a:lnSpc>
                          <a:spcPts val="1480"/>
                        </a:lnSpc>
                        <a:tabLst>
                          <a:tab pos="6868159" algn="l"/>
                        </a:tabLst>
                      </a:pPr>
                      <a:r>
                        <a:rPr sz="1950" spc="-30" baseline="-1923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950" spc="-52" baseline="-192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67" baseline="-1923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950" spc="-37" baseline="-192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65" baseline="-19230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Description"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6868159" marR="116205">
                        <a:lnSpc>
                          <a:spcPct val="110000"/>
                        </a:lnSpc>
                        <a:spcBef>
                          <a:spcPts val="425"/>
                        </a:spcBef>
                        <a:buAutoNum type="arabicPeriod" startAt="3"/>
                        <a:tabLst>
                          <a:tab pos="6969759" algn="l"/>
                        </a:tabLst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 bill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"unbilled."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6991984" indent="-123825">
                        <a:lnSpc>
                          <a:spcPct val="100000"/>
                        </a:lnSpc>
                        <a:spcBef>
                          <a:spcPts val="15"/>
                        </a:spcBef>
                        <a:buAutoNum type="arabicPeriod" startAt="3"/>
                        <a:tabLst>
                          <a:tab pos="6992620" algn="l"/>
                        </a:tabLst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is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non-reimburs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6555">
                        <a:lnSpc>
                          <a:spcPts val="1110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OF: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110"/>
                        </a:lnSpc>
                      </a:pPr>
                      <a:r>
                        <a:rPr sz="10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1435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these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41275" marR="29845" algn="ctr">
                        <a:lnSpc>
                          <a:spcPts val="960"/>
                        </a:lnSpc>
                        <a:spcBef>
                          <a:spcPts val="50"/>
                        </a:spcBef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tab.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BY: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0"/>
                        </a:lnSpc>
                      </a:pPr>
                      <a:r>
                        <a:rPr sz="1150" spc="-60" dirty="0">
                          <a:latin typeface="Arial"/>
                          <a:cs typeface="Arial"/>
                        </a:rPr>
                        <a:t>Rosenthal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it.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077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DATE 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SUBMITTED: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28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4/30/2019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Rosenthal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any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questions.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643255">
                        <a:lnSpc>
                          <a:spcPts val="1295"/>
                        </a:lnSpc>
                      </a:pPr>
                      <a:r>
                        <a:rPr sz="1150" spc="-95" dirty="0">
                          <a:latin typeface="Arial"/>
                          <a:cs typeface="Arial"/>
                        </a:rPr>
                        <a:t>YEAR: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190"/>
                        </a:lnSpc>
                      </a:pPr>
                      <a:r>
                        <a:rPr sz="1150" spc="-55" dirty="0">
                          <a:latin typeface="Arial"/>
                          <a:cs typeface="Arial"/>
                        </a:rPr>
                        <a:t>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43305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677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8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850" b="1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i="1" spc="-5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1724660" marR="4766945">
                        <a:lnSpc>
                          <a:spcPts val="1150"/>
                        </a:lnSpc>
                        <a:spcBef>
                          <a:spcPts val="50"/>
                        </a:spcBef>
                      </a:pPr>
                      <a:r>
                        <a:rPr sz="8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85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of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training; 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meet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force reports;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8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reports 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50" i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 gridSpan="12">
                  <a:txBody>
                    <a:bodyPr/>
                    <a:lstStyle/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50" spc="-1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76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63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8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Time)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2550" marR="5715" indent="-5334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ll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Meares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e-learning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materials;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call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IUR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status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community</a:t>
                      </a:r>
                      <a:r>
                        <a:rPr sz="65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1.3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3040">
                        <a:lnSpc>
                          <a:spcPts val="670"/>
                        </a:lnSpc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617.50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Drake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schedule;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DOJ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4577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various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issues;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Kelly/BCMC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invoicing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.7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02284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6545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-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Villasenor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al.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e-learning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materials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0.2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9235">
                        <a:lnSpc>
                          <a:spcPts val="680"/>
                        </a:lnSpc>
                      </a:pPr>
                      <a:r>
                        <a:rPr sz="650" spc="-30" dirty="0">
                          <a:latin typeface="Times New Roman"/>
                          <a:cs typeface="Times New Roman"/>
                        </a:rPr>
                        <a:t>95.00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with Drake re monitoring plan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scheudule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.2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02284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6545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65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 draft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youth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diversion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assessment;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with Venable practice management 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45770">
                        <a:lnSpc>
                          <a:spcPts val="760"/>
                        </a:lnSpc>
                      </a:pPr>
                      <a:r>
                        <a:rPr sz="650" spc="10" dirty="0">
                          <a:latin typeface="Times New Roman"/>
                          <a:cs typeface="Times New Roman"/>
                        </a:rPr>
                        <a:t>budgeting;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engagement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team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March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events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5770">
                        <a:lnSpc>
                          <a:spcPts val="655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March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events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liaisons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listserv;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Foglesong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arrestee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survey;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5770">
                        <a:lnSpc>
                          <a:spcPts val="655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groups;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supervision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effectiveness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protocol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deadlines;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CJI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5770">
                        <a:lnSpc>
                          <a:spcPts val="655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edits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agreement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groups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Cole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attention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bill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5770">
                        <a:lnSpc>
                          <a:spcPts val="665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collective bargaining</a:t>
                      </a:r>
                      <a:r>
                        <a:rPr sz="6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rights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.4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Wirzberger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matters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supervision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protocols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0.6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3040">
                        <a:lnSpc>
                          <a:spcPts val="670"/>
                        </a:lnSpc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285.00</a:t>
                      </a:r>
                      <a:r>
                        <a:rPr sz="65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engagement tam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call;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 with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Thompson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 surveys,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youth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study and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budget;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4577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respond to Twitter</a:t>
                      </a:r>
                      <a:r>
                        <a:rPr sz="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question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.2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431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Pratt-Harris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survey;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Thompson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Aden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Thompson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outcome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assessments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expert;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1.6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3040">
                        <a:lnSpc>
                          <a:spcPts val="670"/>
                        </a:lnSpc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760.00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with Drake re monitoring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plan;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complete review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youth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diversion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assessment;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45770">
                        <a:lnSpc>
                          <a:spcPts val="76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e-learing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modules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665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supervision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effectiveness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protocols;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e-learning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materials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.8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02284">
                        <a:lnSpc>
                          <a:spcPts val="680"/>
                        </a:lnSpc>
                        <a:tabLst>
                          <a:tab pos="687070" algn="l"/>
                        </a:tabLst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6545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6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Attention to press re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new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indictment and suspensions and emails with team re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45770">
                        <a:lnSpc>
                          <a:spcPts val="770"/>
                        </a:lnSpc>
                      </a:pPr>
                      <a:r>
                        <a:rPr sz="650" spc="5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liaison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hiring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website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liaison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applications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.5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201" y="685800"/>
            <a:ext cx="21666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35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Monday </a:t>
            </a:r>
            <a:r>
              <a:rPr sz="800" spc="-5" dirty="0">
                <a:latin typeface="Arial"/>
                <a:cs typeface="Arial"/>
              </a:rPr>
              <a:t>afternoon </a:t>
            </a:r>
            <a:r>
              <a:rPr sz="800" dirty="0">
                <a:latin typeface="Arial"/>
                <a:cs typeface="Arial"/>
              </a:rPr>
              <a:t>trip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Uber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25, 2019 at 12:44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5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698500"/>
            <a:ext cx="142239" cy="132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369085"/>
            <a:ext cx="6156960" cy="1195070"/>
          </a:xfrm>
          <a:custGeom>
            <a:avLst/>
            <a:gdLst/>
            <a:ahLst/>
            <a:cxnLst/>
            <a:rect l="l" t="t" r="r" b="b"/>
            <a:pathLst>
              <a:path w="6156959" h="1195070">
                <a:moveTo>
                  <a:pt x="0" y="1194930"/>
                </a:moveTo>
                <a:lnTo>
                  <a:pt x="6156947" y="1194930"/>
                </a:lnTo>
                <a:lnTo>
                  <a:pt x="6156947" y="0"/>
                </a:lnTo>
                <a:lnTo>
                  <a:pt x="0" y="0"/>
                </a:lnTo>
                <a:lnTo>
                  <a:pt x="0" y="1194930"/>
                </a:lnTo>
                <a:close/>
              </a:path>
            </a:pathLst>
          </a:custGeom>
          <a:solidFill>
            <a:srgbClr val="C6D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2563990"/>
            <a:ext cx="6156947" cy="1832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2367" y="6179191"/>
            <a:ext cx="5266055" cy="0"/>
          </a:xfrm>
          <a:custGeom>
            <a:avLst/>
            <a:gdLst/>
            <a:ahLst/>
            <a:cxnLst/>
            <a:rect l="l" t="t" r="r" b="b"/>
            <a:pathLst>
              <a:path w="5266055">
                <a:moveTo>
                  <a:pt x="0" y="0"/>
                </a:moveTo>
                <a:lnTo>
                  <a:pt x="5265839" y="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2367" y="6726015"/>
            <a:ext cx="5266055" cy="0"/>
          </a:xfrm>
          <a:custGeom>
            <a:avLst/>
            <a:gdLst/>
            <a:ahLst/>
            <a:cxnLst/>
            <a:rect l="l" t="t" r="r" b="b"/>
            <a:pathLst>
              <a:path w="5266055">
                <a:moveTo>
                  <a:pt x="0" y="0"/>
                </a:moveTo>
                <a:lnTo>
                  <a:pt x="5265839" y="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8078" y="616906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90">
                <a:moveTo>
                  <a:pt x="0" y="0"/>
                </a:moveTo>
                <a:lnTo>
                  <a:pt x="0" y="56708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357" y="1875384"/>
            <a:ext cx="698733" cy="243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5800" y="1795808"/>
            <a:ext cx="6156960" cy="37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4090" marR="356870" indent="393065" algn="r">
              <a:lnSpc>
                <a:spcPct val="118900"/>
              </a:lnSpc>
              <a:spcBef>
                <a:spcPts val="100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$5.29  </a:t>
            </a:r>
            <a:r>
              <a:rPr sz="950" spc="-5" dirty="0">
                <a:latin typeface="Arial"/>
                <a:cs typeface="Arial"/>
              </a:rPr>
              <a:t>Mon, </a:t>
            </a:r>
            <a:r>
              <a:rPr sz="950" spc="-20" dirty="0">
                <a:latin typeface="Arial"/>
                <a:cs typeface="Arial"/>
              </a:rPr>
              <a:t>Mar </a:t>
            </a:r>
            <a:r>
              <a:rPr sz="950" dirty="0">
                <a:latin typeface="Arial"/>
                <a:cs typeface="Arial"/>
              </a:rPr>
              <a:t>25,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657" y="2510795"/>
            <a:ext cx="3090545" cy="14738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408940">
              <a:lnSpc>
                <a:spcPts val="3030"/>
              </a:lnSpc>
              <a:spcBef>
                <a:spcPts val="385"/>
              </a:spcBef>
            </a:pPr>
            <a:r>
              <a:rPr sz="2700" spc="5" dirty="0">
                <a:latin typeface="Arial"/>
                <a:cs typeface="Arial"/>
              </a:rPr>
              <a:t>Thanks </a:t>
            </a:r>
            <a:r>
              <a:rPr sz="2700" dirty="0">
                <a:latin typeface="Arial"/>
                <a:cs typeface="Arial"/>
              </a:rPr>
              <a:t>for</a:t>
            </a:r>
            <a:r>
              <a:rPr sz="2700" spc="-5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riding,  Roberto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8000"/>
              </a:lnSpc>
              <a:spcBef>
                <a:spcPts val="910"/>
              </a:spcBef>
            </a:pPr>
            <a:r>
              <a:rPr sz="1600" spc="-80" dirty="0">
                <a:latin typeface="Arial"/>
                <a:cs typeface="Arial"/>
              </a:rPr>
              <a:t>We </a:t>
            </a:r>
            <a:r>
              <a:rPr sz="1600" spc="-20" dirty="0">
                <a:latin typeface="Arial"/>
                <a:cs typeface="Arial"/>
              </a:rPr>
              <a:t>hope </a:t>
            </a:r>
            <a:r>
              <a:rPr sz="1600" spc="-35" dirty="0">
                <a:latin typeface="Arial"/>
                <a:cs typeface="Arial"/>
              </a:rPr>
              <a:t>you </a:t>
            </a:r>
            <a:r>
              <a:rPr sz="1600" spc="-40" dirty="0">
                <a:latin typeface="Arial"/>
                <a:cs typeface="Arial"/>
              </a:rPr>
              <a:t>enjoyed </a:t>
            </a:r>
            <a:r>
              <a:rPr sz="1600" spc="-35" dirty="0">
                <a:latin typeface="Arial"/>
                <a:cs typeface="Arial"/>
              </a:rPr>
              <a:t>your ride </a:t>
            </a:r>
            <a:r>
              <a:rPr sz="1600" spc="-25" dirty="0">
                <a:latin typeface="Arial"/>
                <a:cs typeface="Arial"/>
              </a:rPr>
              <a:t>this  afternoon.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19979" y="3343741"/>
            <a:ext cx="1458226" cy="1053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0353" y="7693133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7657" y="4769025"/>
            <a:ext cx="966469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85" dirty="0">
                <a:latin typeface="Arial"/>
                <a:cs typeface="Arial"/>
              </a:rPr>
              <a:t>T</a:t>
            </a:r>
            <a:r>
              <a:rPr sz="3500" spc="-5" dirty="0">
                <a:latin typeface="Arial"/>
                <a:cs typeface="Arial"/>
              </a:rPr>
              <a:t>otal</a:t>
            </a:r>
            <a:endParaRPr sz="3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0768" y="4769025"/>
            <a:ext cx="1140460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latin typeface="Arial"/>
                <a:cs typeface="Arial"/>
              </a:rPr>
              <a:t>$5.29</a:t>
            </a:r>
            <a:endParaRPr sz="3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5806" y="5531090"/>
            <a:ext cx="111392" cy="11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2367" y="6338634"/>
            <a:ext cx="524573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5" dirty="0">
                <a:latin typeface="Arial"/>
                <a:cs typeface="Arial"/>
              </a:rPr>
              <a:t>earned </a:t>
            </a:r>
            <a:r>
              <a:rPr sz="1250" spc="15" dirty="0">
                <a:latin typeface="Arial"/>
                <a:cs typeface="Arial"/>
              </a:rPr>
              <a:t>30% </a:t>
            </a:r>
            <a:r>
              <a:rPr sz="1250" spc="-15" dirty="0">
                <a:latin typeface="Arial"/>
                <a:cs typeface="Arial"/>
              </a:rPr>
              <a:t>off </a:t>
            </a:r>
            <a:r>
              <a:rPr sz="1250" spc="-10" dirty="0">
                <a:latin typeface="Arial"/>
                <a:cs typeface="Arial"/>
              </a:rPr>
              <a:t>this </a:t>
            </a:r>
            <a:r>
              <a:rPr sz="1250" spc="-20" dirty="0">
                <a:latin typeface="Arial"/>
                <a:cs typeface="Arial"/>
              </a:rPr>
              <a:t>ride! </a:t>
            </a:r>
            <a:r>
              <a:rPr sz="1250" spc="-30" dirty="0">
                <a:latin typeface="Arial"/>
                <a:cs typeface="Arial"/>
              </a:rPr>
              <a:t>(up </a:t>
            </a:r>
            <a:r>
              <a:rPr sz="1250" spc="20" dirty="0">
                <a:latin typeface="Arial"/>
                <a:cs typeface="Arial"/>
              </a:rPr>
              <a:t>to</a:t>
            </a:r>
            <a:r>
              <a:rPr sz="1250" spc="170" dirty="0">
                <a:latin typeface="Arial"/>
                <a:cs typeface="Arial"/>
              </a:rPr>
              <a:t> </a:t>
            </a:r>
            <a:r>
              <a:rPr sz="1250" spc="-30" dirty="0">
                <a:latin typeface="Arial"/>
                <a:cs typeface="Arial"/>
              </a:rPr>
              <a:t>$6)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7656" y="7118284"/>
            <a:ext cx="623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0" dirty="0">
                <a:latin typeface="Arial"/>
                <a:cs typeface="Arial"/>
              </a:rPr>
              <a:t>Trip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Fare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60279" y="7118284"/>
            <a:ext cx="4311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$4.96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33230" y="8057753"/>
          <a:ext cx="5462270" cy="96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7575"/>
                <a:gridCol w="2004695"/>
              </a:tblGrid>
              <a:tr h="287655">
                <a:tc>
                  <a:txBody>
                    <a:bodyPr/>
                    <a:lstStyle/>
                    <a:p>
                      <a:pPr marL="16510">
                        <a:lnSpc>
                          <a:spcPts val="1485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485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$4.96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$2.60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16510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Promotions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solidFill>
                            <a:srgbClr val="2B6B46"/>
                          </a:solidFill>
                          <a:latin typeface="Arial"/>
                          <a:cs typeface="Arial"/>
                        </a:rPr>
                        <a:t>-$2.27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3065551" y="8447538"/>
            <a:ext cx="151898" cy="151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5543" y="1100327"/>
            <a:ext cx="1033144" cy="101600"/>
          </a:xfrm>
          <a:custGeom>
            <a:avLst/>
            <a:gdLst/>
            <a:ahLst/>
            <a:cxnLst/>
            <a:rect l="l" t="t" r="r" b="b"/>
            <a:pathLst>
              <a:path w="1033144" h="101600">
                <a:moveTo>
                  <a:pt x="0" y="101600"/>
                </a:moveTo>
                <a:lnTo>
                  <a:pt x="1033144" y="101600"/>
                </a:lnTo>
                <a:lnTo>
                  <a:pt x="103314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15486" y="5480672"/>
            <a:ext cx="2350135" cy="252729"/>
          </a:xfrm>
          <a:custGeom>
            <a:avLst/>
            <a:gdLst/>
            <a:ahLst/>
            <a:cxnLst/>
            <a:rect l="l" t="t" r="r" b="b"/>
            <a:pathLst>
              <a:path w="2350135" h="252729">
                <a:moveTo>
                  <a:pt x="0" y="252437"/>
                </a:moveTo>
                <a:lnTo>
                  <a:pt x="2350020" y="252437"/>
                </a:lnTo>
                <a:lnTo>
                  <a:pt x="2350020" y="0"/>
                </a:lnTo>
                <a:lnTo>
                  <a:pt x="0" y="0"/>
                </a:lnTo>
                <a:lnTo>
                  <a:pt x="0" y="252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95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749" y="1307096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90"/>
                </a:moveTo>
                <a:lnTo>
                  <a:pt x="4505998" y="21590"/>
                </a:lnTo>
                <a:lnTo>
                  <a:pt x="45059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6749" y="1306995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89"/>
                </a:moveTo>
                <a:lnTo>
                  <a:pt x="4505998" y="21589"/>
                </a:lnTo>
                <a:lnTo>
                  <a:pt x="4505998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6749" y="1306995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89"/>
                </a:moveTo>
                <a:lnTo>
                  <a:pt x="4505998" y="21589"/>
                </a:lnTo>
                <a:lnTo>
                  <a:pt x="4505998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3720287"/>
            <a:ext cx="6156960" cy="4192904"/>
          </a:xfrm>
          <a:custGeom>
            <a:avLst/>
            <a:gdLst/>
            <a:ahLst/>
            <a:cxnLst/>
            <a:rect l="l" t="t" r="r" b="b"/>
            <a:pathLst>
              <a:path w="6156959" h="4192904">
                <a:moveTo>
                  <a:pt x="0" y="4192422"/>
                </a:moveTo>
                <a:lnTo>
                  <a:pt x="6156947" y="4192422"/>
                </a:lnTo>
                <a:lnTo>
                  <a:pt x="6156947" y="38"/>
                </a:lnTo>
                <a:lnTo>
                  <a:pt x="0" y="38"/>
                </a:lnTo>
                <a:lnTo>
                  <a:pt x="0" y="4192422"/>
                </a:lnTo>
                <a:close/>
              </a:path>
            </a:pathLst>
          </a:custGeom>
          <a:solidFill>
            <a:srgbClr val="F8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7912696"/>
            <a:ext cx="6156960" cy="891540"/>
          </a:xfrm>
          <a:custGeom>
            <a:avLst/>
            <a:gdLst/>
            <a:ahLst/>
            <a:cxnLst/>
            <a:rect l="l" t="t" r="r" b="b"/>
            <a:pathLst>
              <a:path w="6156959" h="891540">
                <a:moveTo>
                  <a:pt x="0" y="891158"/>
                </a:moveTo>
                <a:lnTo>
                  <a:pt x="6156947" y="891158"/>
                </a:lnTo>
                <a:lnTo>
                  <a:pt x="6156947" y="38"/>
                </a:lnTo>
                <a:lnTo>
                  <a:pt x="0" y="38"/>
                </a:lnTo>
                <a:lnTo>
                  <a:pt x="0" y="891158"/>
                </a:lnTo>
                <a:close/>
              </a:path>
            </a:pathLst>
          </a:custGeom>
          <a:solidFill>
            <a:srgbClr val="F8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353" y="707638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0357" y="1077271"/>
            <a:ext cx="324050" cy="232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9091" y="7262045"/>
            <a:ext cx="8750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9096" y="4803816"/>
            <a:ext cx="870864" cy="870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13648" y="4925328"/>
            <a:ext cx="627848" cy="62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3133" y="5112684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808" y="0"/>
                </a:lnTo>
              </a:path>
            </a:pathLst>
          </a:custGeom>
          <a:ln w="10120">
            <a:solidFill>
              <a:srgbClr val="276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76943" y="4813937"/>
            <a:ext cx="131645" cy="13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9091" y="4213937"/>
            <a:ext cx="3116580" cy="2103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Scott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24050">
              <a:lnSpc>
                <a:spcPct val="100000"/>
              </a:lnSpc>
              <a:spcBef>
                <a:spcPts val="1150"/>
              </a:spcBef>
              <a:tabLst>
                <a:tab pos="2392045" algn="l"/>
              </a:tabLst>
            </a:pPr>
            <a:r>
              <a:rPr sz="1100" spc="5" dirty="0">
                <a:latin typeface="Arial"/>
                <a:cs typeface="Arial"/>
              </a:rPr>
              <a:t>4.92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23414" marR="5080">
              <a:lnSpc>
                <a:spcPct val="169100"/>
              </a:lnSpc>
            </a:pPr>
            <a:r>
              <a:rPr sz="1100" spc="10" dirty="0">
                <a:latin typeface="Arial"/>
                <a:cs typeface="Arial"/>
              </a:rPr>
              <a:t>Scott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Great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Conversation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r>
              <a:rPr sz="1250" spc="15" dirty="0">
                <a:latin typeface="Arial"/>
                <a:cs typeface="Arial"/>
              </a:rPr>
              <a:t>How </a:t>
            </a:r>
            <a:r>
              <a:rPr sz="1250" spc="-5" dirty="0">
                <a:latin typeface="Arial"/>
                <a:cs typeface="Arial"/>
              </a:rPr>
              <a:t>was </a:t>
            </a:r>
            <a:r>
              <a:rPr sz="1250" spc="-15" dirty="0">
                <a:latin typeface="Arial"/>
                <a:cs typeface="Arial"/>
              </a:rPr>
              <a:t>your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ride?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11110" y="6565836"/>
            <a:ext cx="1205230" cy="202565"/>
          </a:xfrm>
          <a:custGeom>
            <a:avLst/>
            <a:gdLst/>
            <a:ahLst/>
            <a:cxnLst/>
            <a:rect l="l" t="t" r="r" b="b"/>
            <a:pathLst>
              <a:path w="1205230" h="202565">
                <a:moveTo>
                  <a:pt x="0" y="202539"/>
                </a:moveTo>
                <a:lnTo>
                  <a:pt x="1205064" y="202539"/>
                </a:lnTo>
                <a:lnTo>
                  <a:pt x="1205064" y="0"/>
                </a:lnTo>
                <a:lnTo>
                  <a:pt x="0" y="0"/>
                </a:lnTo>
                <a:lnTo>
                  <a:pt x="0" y="202539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1110" y="6434201"/>
            <a:ext cx="1205230" cy="132080"/>
          </a:xfrm>
          <a:custGeom>
            <a:avLst/>
            <a:gdLst/>
            <a:ahLst/>
            <a:cxnLst/>
            <a:rect l="l" t="t" r="r" b="b"/>
            <a:pathLst>
              <a:path w="1205230" h="132079">
                <a:moveTo>
                  <a:pt x="0" y="131635"/>
                </a:moveTo>
                <a:lnTo>
                  <a:pt x="1205064" y="131635"/>
                </a:lnTo>
                <a:lnTo>
                  <a:pt x="1205064" y="0"/>
                </a:lnTo>
                <a:lnTo>
                  <a:pt x="0" y="0"/>
                </a:lnTo>
                <a:lnTo>
                  <a:pt x="0" y="131635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1110" y="6768376"/>
            <a:ext cx="1205230" cy="132080"/>
          </a:xfrm>
          <a:custGeom>
            <a:avLst/>
            <a:gdLst/>
            <a:ahLst/>
            <a:cxnLst/>
            <a:rect l="l" t="t" r="r" b="b"/>
            <a:pathLst>
              <a:path w="1205230" h="132079">
                <a:moveTo>
                  <a:pt x="0" y="131635"/>
                </a:moveTo>
                <a:lnTo>
                  <a:pt x="1205064" y="131635"/>
                </a:lnTo>
                <a:lnTo>
                  <a:pt x="1205064" y="0"/>
                </a:lnTo>
                <a:lnTo>
                  <a:pt x="0" y="0"/>
                </a:lnTo>
                <a:lnTo>
                  <a:pt x="0" y="131635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9096" y="6434188"/>
            <a:ext cx="162560" cy="466090"/>
          </a:xfrm>
          <a:custGeom>
            <a:avLst/>
            <a:gdLst/>
            <a:ahLst/>
            <a:cxnLst/>
            <a:rect l="l" t="t" r="r" b="b"/>
            <a:pathLst>
              <a:path w="162559" h="466090">
                <a:moveTo>
                  <a:pt x="0" y="465823"/>
                </a:moveTo>
                <a:lnTo>
                  <a:pt x="162013" y="465823"/>
                </a:lnTo>
                <a:lnTo>
                  <a:pt x="162013" y="0"/>
                </a:lnTo>
                <a:lnTo>
                  <a:pt x="0" y="0"/>
                </a:lnTo>
                <a:lnTo>
                  <a:pt x="0" y="465823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6175" y="6434188"/>
            <a:ext cx="162560" cy="466090"/>
          </a:xfrm>
          <a:custGeom>
            <a:avLst/>
            <a:gdLst/>
            <a:ahLst/>
            <a:cxnLst/>
            <a:rect l="l" t="t" r="r" b="b"/>
            <a:pathLst>
              <a:path w="162560" h="466090">
                <a:moveTo>
                  <a:pt x="0" y="465823"/>
                </a:moveTo>
                <a:lnTo>
                  <a:pt x="162013" y="465823"/>
                </a:lnTo>
                <a:lnTo>
                  <a:pt x="162013" y="0"/>
                </a:lnTo>
                <a:lnTo>
                  <a:pt x="0" y="0"/>
                </a:lnTo>
                <a:lnTo>
                  <a:pt x="0" y="465823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9096" y="6563268"/>
            <a:ext cx="152971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14"/>
              </a:spcBef>
            </a:pP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85" dirty="0">
                <a:solidFill>
                  <a:srgbClr val="FFFFFF"/>
                </a:solidFill>
                <a:latin typeface="Arial"/>
                <a:cs typeface="Arial"/>
              </a:rPr>
              <a:t>TIP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04783" y="6606344"/>
            <a:ext cx="111392" cy="121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50357" y="7952631"/>
            <a:ext cx="490791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2555" y="9366689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153" y="0"/>
                </a:lnTo>
              </a:path>
            </a:pathLst>
          </a:custGeom>
          <a:ln w="118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58840" y="1064534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$5.29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7657" y="1514108"/>
            <a:ext cx="541655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95"/>
              </a:spcBef>
              <a:tabLst>
                <a:tab pos="3983354" algn="l"/>
              </a:tabLst>
            </a:pP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0" dirty="0">
                <a:latin typeface="Arial"/>
                <a:cs typeface="Arial"/>
              </a:rPr>
              <a:t>temporary hold of </a:t>
            </a:r>
            <a:r>
              <a:rPr sz="950" dirty="0">
                <a:latin typeface="Arial"/>
                <a:cs typeface="Arial"/>
              </a:rPr>
              <a:t>$5.29 </a:t>
            </a:r>
            <a:r>
              <a:rPr sz="950" spc="-10" dirty="0">
                <a:latin typeface="Arial"/>
                <a:cs typeface="Arial"/>
              </a:rPr>
              <a:t>was placed on </a:t>
            </a:r>
            <a:r>
              <a:rPr sz="950" spc="-15" dirty="0">
                <a:latin typeface="Arial"/>
                <a:cs typeface="Arial"/>
              </a:rPr>
              <a:t>your</a:t>
            </a:r>
            <a:r>
              <a:rPr sz="950" spc="17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payment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method	</a:t>
            </a:r>
            <a:r>
              <a:rPr sz="950" spc="-10" dirty="0">
                <a:latin typeface="Arial"/>
                <a:cs typeface="Arial"/>
              </a:rPr>
              <a:t>at the </a:t>
            </a:r>
            <a:r>
              <a:rPr sz="950" spc="-5" dirty="0">
                <a:latin typeface="Arial"/>
                <a:cs typeface="Arial"/>
              </a:rPr>
              <a:t>start </a:t>
            </a:r>
            <a:r>
              <a:rPr sz="950" spc="-10" dirty="0">
                <a:latin typeface="Arial"/>
                <a:cs typeface="Arial"/>
              </a:rPr>
              <a:t>of the </a:t>
            </a:r>
            <a:r>
              <a:rPr sz="950" spc="-5" dirty="0">
                <a:latin typeface="Arial"/>
                <a:cs typeface="Arial"/>
              </a:rPr>
              <a:t>trip. </a:t>
            </a:r>
            <a:r>
              <a:rPr sz="950" spc="-30" dirty="0">
                <a:latin typeface="Arial"/>
                <a:cs typeface="Arial"/>
              </a:rPr>
              <a:t>This  </a:t>
            </a: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0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0069D9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7657" y="2751630"/>
            <a:ext cx="1617345" cy="4083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50" spc="-5" dirty="0">
                <a:solidFill>
                  <a:srgbClr val="276EF1"/>
                </a:solidFill>
                <a:latin typeface="Arial"/>
                <a:cs typeface="Arial"/>
              </a:rPr>
              <a:t>Download</a:t>
            </a:r>
            <a:r>
              <a:rPr sz="1250" dirty="0">
                <a:solidFill>
                  <a:srgbClr val="276EF1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76EF1"/>
                </a:solidFill>
                <a:latin typeface="Arial"/>
                <a:cs typeface="Arial"/>
              </a:rPr>
              <a:t>PDF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950" spc="-10" dirty="0">
                <a:latin typeface="Arial"/>
                <a:cs typeface="Arial"/>
              </a:rPr>
              <a:t>Download </a:t>
            </a:r>
            <a:r>
              <a:rPr sz="950" spc="-20" dirty="0">
                <a:latin typeface="Arial"/>
                <a:cs typeface="Arial"/>
              </a:rPr>
              <a:t>link </a:t>
            </a:r>
            <a:r>
              <a:rPr sz="950" spc="-25" dirty="0">
                <a:latin typeface="Arial"/>
                <a:cs typeface="Arial"/>
              </a:rPr>
              <a:t>expires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4/24/19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27791" y="1576463"/>
            <a:ext cx="547370" cy="178435"/>
          </a:xfrm>
          <a:custGeom>
            <a:avLst/>
            <a:gdLst/>
            <a:ahLst/>
            <a:cxnLst/>
            <a:rect l="l" t="t" r="r" b="b"/>
            <a:pathLst>
              <a:path w="547370" h="178435">
                <a:moveTo>
                  <a:pt x="0" y="178384"/>
                </a:moveTo>
                <a:lnTo>
                  <a:pt x="547077" y="178384"/>
                </a:lnTo>
                <a:lnTo>
                  <a:pt x="547077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7658" y="2386583"/>
            <a:ext cx="2931795" cy="178435"/>
          </a:xfrm>
          <a:custGeom>
            <a:avLst/>
            <a:gdLst/>
            <a:ahLst/>
            <a:cxnLst/>
            <a:rect l="l" t="t" r="r" b="b"/>
            <a:pathLst>
              <a:path w="2931795" h="178435">
                <a:moveTo>
                  <a:pt x="0" y="178384"/>
                </a:moveTo>
                <a:lnTo>
                  <a:pt x="2931274" y="178384"/>
                </a:lnTo>
                <a:lnTo>
                  <a:pt x="2931274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94624" y="1104036"/>
            <a:ext cx="729615" cy="238125"/>
          </a:xfrm>
          <a:custGeom>
            <a:avLst/>
            <a:gdLst/>
            <a:ahLst/>
            <a:cxnLst/>
            <a:rect l="l" t="t" r="r" b="b"/>
            <a:pathLst>
              <a:path w="729614" h="238125">
                <a:moveTo>
                  <a:pt x="0" y="237845"/>
                </a:moveTo>
                <a:lnTo>
                  <a:pt x="729437" y="237845"/>
                </a:lnTo>
                <a:lnTo>
                  <a:pt x="729437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25471" y="1157579"/>
            <a:ext cx="477520" cy="162560"/>
          </a:xfrm>
          <a:custGeom>
            <a:avLst/>
            <a:gdLst/>
            <a:ahLst/>
            <a:cxnLst/>
            <a:rect l="l" t="t" r="r" b="b"/>
            <a:pathLst>
              <a:path w="477519" h="162559">
                <a:moveTo>
                  <a:pt x="0" y="162026"/>
                </a:moveTo>
                <a:lnTo>
                  <a:pt x="477202" y="162026"/>
                </a:lnTo>
                <a:lnTo>
                  <a:pt x="477202" y="0"/>
                </a:lnTo>
                <a:lnTo>
                  <a:pt x="0" y="0"/>
                </a:lnTo>
                <a:lnTo>
                  <a:pt x="0" y="16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96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488" y="517893"/>
            <a:ext cx="1095591" cy="57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1271968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88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6647" y="977048"/>
            <a:ext cx="7988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GUEST</a:t>
            </a:r>
            <a:r>
              <a:rPr sz="900" b="1" spc="-7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FOLIO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488" y="8427453"/>
            <a:ext cx="1095591" cy="57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080" y="2198799"/>
            <a:ext cx="6507347" cy="13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4064" y="977048"/>
            <a:ext cx="2226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RENAISSANCE HARBOR PLACE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HOTEL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100" y="8385479"/>
            <a:ext cx="1943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RENAISSANCE HARBOR PLACE HOTEL  202 </a:t>
            </a:r>
            <a:r>
              <a:rPr sz="800" spc="-15" dirty="0">
                <a:latin typeface="Arial"/>
                <a:cs typeface="Arial"/>
              </a:rPr>
              <a:t>PRATT </a:t>
            </a:r>
            <a:r>
              <a:rPr sz="800" spc="-5" dirty="0">
                <a:latin typeface="Arial"/>
                <a:cs typeface="Arial"/>
              </a:rPr>
              <a:t>STREET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BALTIMORE, </a:t>
            </a:r>
            <a:r>
              <a:rPr sz="800" dirty="0">
                <a:latin typeface="Arial"/>
                <a:cs typeface="Arial"/>
              </a:rPr>
              <a:t>MD</a:t>
            </a:r>
            <a:r>
              <a:rPr sz="800" spc="2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21202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410-547-1200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40" y="1990024"/>
            <a:ext cx="237490" cy="211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ROOM  CLERK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338" y="2052494"/>
            <a:ext cx="33210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ADDRESS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5158" y="1366894"/>
          <a:ext cx="4047490" cy="570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565"/>
                <a:gridCol w="1604010"/>
                <a:gridCol w="910589"/>
                <a:gridCol w="676910"/>
                <a:gridCol w="398145"/>
              </a:tblGrid>
              <a:tr h="122555">
                <a:tc>
                  <a:txBody>
                    <a:bodyPr/>
                    <a:lstStyle/>
                    <a:p>
                      <a:pPr marL="21590">
                        <a:lnSpc>
                          <a:spcPts val="869"/>
                        </a:lnSpc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11000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869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VILLASENOR/R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ts val="869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869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03/26/19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869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12:00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9271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ROOM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NAME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RATE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DEPART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</a:tr>
              <a:tr h="14668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CQ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COMPANY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NAME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03/24/19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11:15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207010">
                <a:tc>
                  <a:txBody>
                    <a:bodyPr/>
                    <a:lstStyle/>
                    <a:p>
                      <a:pPr marL="21590">
                        <a:lnSpc>
                          <a:spcPts val="575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TYPE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5016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103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ARRIVE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240467" y="2066245"/>
            <a:ext cx="32258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40" dirty="0">
                <a:latin typeface="Arial"/>
                <a:cs typeface="Arial"/>
              </a:rPr>
              <a:t>PA</a:t>
            </a:r>
            <a:r>
              <a:rPr sz="500" spc="-5" dirty="0">
                <a:latin typeface="Arial"/>
                <a:cs typeface="Arial"/>
              </a:rPr>
              <a:t>YMENT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98" y="9207074"/>
            <a:ext cx="6882130" cy="363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5"/>
              </a:spcBef>
            </a:pPr>
            <a:r>
              <a:rPr sz="850" b="1" dirty="0">
                <a:latin typeface="Arial"/>
                <a:cs typeface="Arial"/>
              </a:rPr>
              <a:t>Was </a:t>
            </a:r>
            <a:r>
              <a:rPr sz="850" b="1" spc="10" dirty="0">
                <a:latin typeface="Arial"/>
                <a:cs typeface="Arial"/>
              </a:rPr>
              <a:t>that the </a:t>
            </a:r>
            <a:r>
              <a:rPr sz="850" b="1" spc="5" dirty="0">
                <a:latin typeface="Arial"/>
                <a:cs typeface="Arial"/>
              </a:rPr>
              <a:t>best night's sleep </a:t>
            </a:r>
            <a:r>
              <a:rPr sz="850" b="1" spc="10" dirty="0">
                <a:latin typeface="Arial"/>
                <a:cs typeface="Arial"/>
              </a:rPr>
              <a:t>you have </a:t>
            </a:r>
            <a:r>
              <a:rPr sz="850" b="1" spc="5" dirty="0">
                <a:latin typeface="Arial"/>
                <a:cs typeface="Arial"/>
              </a:rPr>
              <a:t>ever </a:t>
            </a:r>
            <a:r>
              <a:rPr sz="850" b="1" spc="10" dirty="0">
                <a:latin typeface="Arial"/>
                <a:cs typeface="Arial"/>
              </a:rPr>
              <a:t>had? Have a </a:t>
            </a:r>
            <a:r>
              <a:rPr sz="850" b="1" spc="5" dirty="0">
                <a:latin typeface="Arial"/>
                <a:cs typeface="Arial"/>
              </a:rPr>
              <a:t>repeat performance at your place </a:t>
            </a:r>
            <a:r>
              <a:rPr sz="850" b="1" spc="10" dirty="0">
                <a:latin typeface="Arial"/>
                <a:cs typeface="Arial"/>
              </a:rPr>
              <a:t>by </a:t>
            </a:r>
            <a:r>
              <a:rPr sz="850" b="1" spc="5" dirty="0">
                <a:latin typeface="Arial"/>
                <a:cs typeface="Arial"/>
              </a:rPr>
              <a:t>visiting</a:t>
            </a:r>
            <a:r>
              <a:rPr sz="850" b="1" spc="160" dirty="0">
                <a:latin typeface="Arial"/>
                <a:cs typeface="Arial"/>
              </a:rPr>
              <a:t> </a:t>
            </a:r>
            <a:r>
              <a:rPr sz="850" b="1" spc="5" dirty="0">
                <a:latin typeface="Arial"/>
                <a:cs typeface="Arial"/>
              </a:rPr>
              <a:t>CollectRenaissance.com.</a:t>
            </a: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15"/>
              </a:spcBef>
            </a:pPr>
            <a:r>
              <a:rPr sz="500" spc="-5" dirty="0">
                <a:latin typeface="Arial"/>
                <a:cs typeface="Arial"/>
              </a:rPr>
              <a:t>This </a:t>
            </a:r>
            <a:r>
              <a:rPr sz="500" dirty="0">
                <a:latin typeface="Arial"/>
                <a:cs typeface="Arial"/>
              </a:rPr>
              <a:t>statement </a:t>
            </a:r>
            <a:r>
              <a:rPr sz="500" spc="-5" dirty="0">
                <a:latin typeface="Arial"/>
                <a:cs typeface="Arial"/>
              </a:rPr>
              <a:t>is </a:t>
            </a:r>
            <a:r>
              <a:rPr sz="500" dirty="0">
                <a:latin typeface="Arial"/>
                <a:cs typeface="Arial"/>
              </a:rPr>
              <a:t>your </a:t>
            </a:r>
            <a:r>
              <a:rPr sz="500" spc="-5" dirty="0">
                <a:latin typeface="Arial"/>
                <a:cs typeface="Arial"/>
              </a:rPr>
              <a:t>only </a:t>
            </a:r>
            <a:r>
              <a:rPr sz="500" dirty="0">
                <a:latin typeface="Arial"/>
                <a:cs typeface="Arial"/>
              </a:rPr>
              <a:t>receipt. </a:t>
            </a:r>
            <a:r>
              <a:rPr sz="500" spc="-20" dirty="0">
                <a:latin typeface="Arial"/>
                <a:cs typeface="Arial"/>
              </a:rPr>
              <a:t>You </a:t>
            </a:r>
            <a:r>
              <a:rPr sz="500" spc="-5" dirty="0">
                <a:latin typeface="Arial"/>
                <a:cs typeface="Arial"/>
              </a:rPr>
              <a:t>have agreed to pay in </a:t>
            </a:r>
            <a:r>
              <a:rPr sz="500" dirty="0">
                <a:latin typeface="Arial"/>
                <a:cs typeface="Arial"/>
              </a:rPr>
              <a:t>cash </a:t>
            </a:r>
            <a:r>
              <a:rPr sz="500" spc="-5" dirty="0">
                <a:latin typeface="Arial"/>
                <a:cs typeface="Arial"/>
              </a:rPr>
              <a:t>or by approved personal </a:t>
            </a:r>
            <a:r>
              <a:rPr sz="500" dirty="0">
                <a:latin typeface="Arial"/>
                <a:cs typeface="Arial"/>
              </a:rPr>
              <a:t>check </a:t>
            </a:r>
            <a:r>
              <a:rPr sz="500" spc="-5" dirty="0">
                <a:latin typeface="Arial"/>
                <a:cs typeface="Arial"/>
              </a:rPr>
              <a:t>or to authorize us to </a:t>
            </a:r>
            <a:r>
              <a:rPr sz="500" dirty="0">
                <a:latin typeface="Arial"/>
                <a:cs typeface="Arial"/>
              </a:rPr>
              <a:t>charge your credit card </a:t>
            </a:r>
            <a:r>
              <a:rPr sz="500" spc="-5" dirty="0">
                <a:latin typeface="Arial"/>
                <a:cs typeface="Arial"/>
              </a:rPr>
              <a:t>for all amounts </a:t>
            </a:r>
            <a:r>
              <a:rPr sz="500" dirty="0">
                <a:latin typeface="Arial"/>
                <a:cs typeface="Arial"/>
              </a:rPr>
              <a:t>charged </a:t>
            </a:r>
            <a:r>
              <a:rPr sz="500" spc="-5" dirty="0">
                <a:latin typeface="Arial"/>
                <a:cs typeface="Arial"/>
              </a:rPr>
              <a:t>to </a:t>
            </a:r>
            <a:r>
              <a:rPr sz="500" dirty="0">
                <a:latin typeface="Arial"/>
                <a:cs typeface="Arial"/>
              </a:rPr>
              <a:t>you. </a:t>
            </a:r>
            <a:r>
              <a:rPr sz="500" spc="-5" dirty="0">
                <a:latin typeface="Arial"/>
                <a:cs typeface="Arial"/>
              </a:rPr>
              <a:t>The amounts </a:t>
            </a:r>
            <a:r>
              <a:rPr sz="500" dirty="0">
                <a:latin typeface="Arial"/>
                <a:cs typeface="Arial"/>
              </a:rPr>
              <a:t>shown </a:t>
            </a:r>
            <a:r>
              <a:rPr sz="500" spc="-5" dirty="0">
                <a:latin typeface="Arial"/>
                <a:cs typeface="Arial"/>
              </a:rPr>
              <a:t>in the </a:t>
            </a:r>
            <a:r>
              <a:rPr sz="500" dirty="0">
                <a:latin typeface="Arial"/>
                <a:cs typeface="Arial"/>
              </a:rPr>
              <a:t>credit column </a:t>
            </a:r>
            <a:r>
              <a:rPr sz="500" spc="-5" dirty="0">
                <a:latin typeface="Arial"/>
                <a:cs typeface="Arial"/>
              </a:rPr>
              <a:t>opposite any </a:t>
            </a:r>
            <a:r>
              <a:rPr sz="500" dirty="0">
                <a:latin typeface="Arial"/>
                <a:cs typeface="Arial"/>
              </a:rPr>
              <a:t>credit card  </a:t>
            </a:r>
            <a:r>
              <a:rPr sz="500" spc="-5" dirty="0">
                <a:latin typeface="Arial"/>
                <a:cs typeface="Arial"/>
              </a:rPr>
              <a:t>entry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reference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column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above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charged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to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number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set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forth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above.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(The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company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bill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usual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manner.)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If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for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reason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company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does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not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make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payment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this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account,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498" y="9545256"/>
            <a:ext cx="688213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owe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such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amount.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If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are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direct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billed,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event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payment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not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made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within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25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days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after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check-out,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owe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interest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from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check-out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date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any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unpaid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amount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rate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of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1.5%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per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month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(ANNUAL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15" dirty="0">
                <a:latin typeface="Arial"/>
                <a:cs typeface="Arial"/>
              </a:rPr>
              <a:t>RATE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18%),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9939908"/>
            <a:ext cx="6858000" cy="0"/>
          </a:xfrm>
          <a:custGeom>
            <a:avLst/>
            <a:gdLst/>
            <a:ahLst/>
            <a:cxnLst/>
            <a:rect l="l" t="t" r="r" b="b"/>
            <a:pathLst>
              <a:path w="6858000">
                <a:moveTo>
                  <a:pt x="0" y="0"/>
                </a:moveTo>
                <a:lnTo>
                  <a:pt x="6858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2244" y="2380894"/>
            <a:ext cx="280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03/24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6603" y="2380894"/>
            <a:ext cx="3327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GOV'T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82444" y="2380894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11000,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4972" y="2380894"/>
            <a:ext cx="336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149.00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72862" y="2494658"/>
          <a:ext cx="4204970" cy="20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405"/>
                <a:gridCol w="908050"/>
                <a:gridCol w="1386840"/>
                <a:gridCol w="1179829"/>
                <a:gridCol w="285114"/>
              </a:tblGrid>
              <a:tr h="102235">
                <a:tc>
                  <a:txBody>
                    <a:bodyPr/>
                    <a:lstStyle/>
                    <a:p>
                      <a:pPr marL="21590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03/24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705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705"/>
                        </a:lnSpc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11000,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705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 marL="21590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03/24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705"/>
                        </a:lnSpc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11000,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705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B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1276603" y="2655227"/>
            <a:ext cx="495300" cy="238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GOV'T  </a:t>
            </a:r>
            <a:r>
              <a:rPr sz="800" spc="-30" dirty="0">
                <a:latin typeface="Arial"/>
                <a:cs typeface="Arial"/>
              </a:rPr>
              <a:t>STATE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TX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244" y="2655227"/>
            <a:ext cx="280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84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03/25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ts val="720"/>
              </a:lnSpc>
            </a:pPr>
            <a:r>
              <a:rPr sz="800" spc="-5" dirty="0">
                <a:latin typeface="Arial"/>
                <a:cs typeface="Arial"/>
              </a:rPr>
              <a:t>03/25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ts val="840"/>
              </a:lnSpc>
            </a:pPr>
            <a:r>
              <a:rPr sz="800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82444" y="2655227"/>
            <a:ext cx="4133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4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11000,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720"/>
              </a:lnSpc>
            </a:pPr>
            <a:r>
              <a:rPr sz="800" spc="-15" dirty="0">
                <a:latin typeface="Arial"/>
                <a:cs typeface="Arial"/>
              </a:rPr>
              <a:t>11000,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40"/>
              </a:lnSpc>
            </a:pPr>
            <a:r>
              <a:rPr sz="800" spc="-15" dirty="0">
                <a:latin typeface="Arial"/>
                <a:cs typeface="Arial"/>
              </a:rPr>
              <a:t>11000,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4972" y="2655227"/>
            <a:ext cx="336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4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149.00</a:t>
            </a:r>
            <a:endParaRPr sz="800">
              <a:latin typeface="Arial"/>
              <a:cs typeface="Arial"/>
            </a:endParaRPr>
          </a:p>
          <a:p>
            <a:pPr marL="112395" algn="ctr">
              <a:lnSpc>
                <a:spcPts val="720"/>
              </a:lnSpc>
            </a:pPr>
            <a:r>
              <a:rPr sz="800" spc="-5" dirty="0">
                <a:latin typeface="Arial"/>
                <a:cs typeface="Arial"/>
              </a:rPr>
              <a:t>8.94</a:t>
            </a:r>
            <a:endParaRPr sz="800">
              <a:latin typeface="Arial"/>
              <a:cs typeface="Arial"/>
            </a:endParaRPr>
          </a:p>
          <a:p>
            <a:pPr marL="68580">
              <a:lnSpc>
                <a:spcPts val="840"/>
              </a:lnSpc>
            </a:pPr>
            <a:r>
              <a:rPr sz="800" spc="-5" dirty="0">
                <a:latin typeface="Arial"/>
                <a:cs typeface="Arial"/>
              </a:rPr>
              <a:t>14.16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5154" y="2746654"/>
            <a:ext cx="93345" cy="238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340"/>
              </a:spcBef>
            </a:pPr>
            <a:r>
              <a:rPr sz="800" dirty="0">
                <a:latin typeface="Arial"/>
                <a:cs typeface="Arial"/>
              </a:rPr>
              <a:t>A  B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24297" y="2929534"/>
            <a:ext cx="3930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$344.20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087" y="3051455"/>
            <a:ext cx="3654425" cy="5740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082040">
              <a:lnSpc>
                <a:spcPct val="100000"/>
              </a:lnSpc>
              <a:spcBef>
                <a:spcPts val="580"/>
              </a:spcBef>
            </a:pPr>
            <a:r>
              <a:rPr sz="800" spc="-5" dirty="0">
                <a:latin typeface="Arial"/>
                <a:cs typeface="Arial"/>
              </a:rPr>
              <a:t>CURRENT BALANCE</a:t>
            </a:r>
            <a:r>
              <a:rPr sz="800" spc="2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.00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75000"/>
              </a:lnSpc>
              <a:spcBef>
                <a:spcPts val="720"/>
              </a:spcBef>
            </a:pPr>
            <a:r>
              <a:rPr sz="800" spc="-5" dirty="0">
                <a:latin typeface="Arial"/>
                <a:cs typeface="Arial"/>
              </a:rPr>
              <a:t>THANK YOU FOR </a:t>
            </a:r>
            <a:r>
              <a:rPr sz="800" spc="-20" dirty="0">
                <a:latin typeface="Arial"/>
                <a:cs typeface="Arial"/>
              </a:rPr>
              <a:t>STAYING </a:t>
            </a:r>
            <a:r>
              <a:rPr sz="800" spc="-30" dirty="0">
                <a:latin typeface="Arial"/>
                <a:cs typeface="Arial"/>
              </a:rPr>
              <a:t>AT </a:t>
            </a:r>
            <a:r>
              <a:rPr sz="800" spc="-5" dirty="0">
                <a:latin typeface="Arial"/>
                <a:cs typeface="Arial"/>
              </a:rPr>
              <a:t>RENAISSANCE. ANY </a:t>
            </a:r>
            <a:r>
              <a:rPr sz="800" spc="-20" dirty="0">
                <a:latin typeface="Arial"/>
                <a:cs typeface="Arial"/>
              </a:rPr>
              <a:t>LATE </a:t>
            </a:r>
            <a:r>
              <a:rPr sz="800" spc="-5" dirty="0">
                <a:latin typeface="Arial"/>
                <a:cs typeface="Arial"/>
              </a:rPr>
              <a:t>CHARGES,|  INCLUDING REFRESHMENT CENTER COSTS WILL BE BILLED </a:t>
            </a:r>
            <a:r>
              <a:rPr sz="800" spc="-10" dirty="0">
                <a:latin typeface="Arial"/>
                <a:cs typeface="Arial"/>
              </a:rPr>
              <a:t>TO </a:t>
            </a:r>
            <a:r>
              <a:rPr sz="800" spc="-5" dirty="0">
                <a:latin typeface="Arial"/>
                <a:cs typeface="Arial"/>
              </a:rPr>
              <a:t>YOUR  CREDIT CARD </a:t>
            </a:r>
            <a:r>
              <a:rPr sz="800" dirty="0">
                <a:latin typeface="Arial"/>
                <a:cs typeface="Arial"/>
              </a:rPr>
              <a:t>&amp; A </a:t>
            </a:r>
            <a:r>
              <a:rPr sz="800" spc="-5" dirty="0">
                <a:latin typeface="Arial"/>
                <a:cs typeface="Arial"/>
              </a:rPr>
              <a:t>COPY OF CHARGES </a:t>
            </a:r>
            <a:r>
              <a:rPr sz="800" dirty="0">
                <a:latin typeface="Arial"/>
                <a:cs typeface="Arial"/>
              </a:rPr>
              <a:t>MAILED </a:t>
            </a:r>
            <a:r>
              <a:rPr sz="800" spc="-10" dirty="0">
                <a:latin typeface="Arial"/>
                <a:cs typeface="Arial"/>
              </a:rPr>
              <a:t>TO </a:t>
            </a:r>
            <a:r>
              <a:rPr sz="800" spc="-5" dirty="0">
                <a:latin typeface="Arial"/>
                <a:cs typeface="Arial"/>
              </a:rPr>
              <a:t>THE ABOVE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ADDRESS.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3087" y="3569614"/>
            <a:ext cx="62636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5520" algn="l"/>
              </a:tabLst>
            </a:pPr>
            <a:r>
              <a:rPr sz="800" spc="-5" dirty="0">
                <a:latin typeface="Arial"/>
                <a:cs typeface="Arial"/>
              </a:rPr>
              <a:t>======================================= </a:t>
            </a:r>
            <a:r>
              <a:rPr sz="800" spc="-10" dirty="0">
                <a:latin typeface="Arial"/>
                <a:cs typeface="Arial"/>
              </a:rPr>
              <a:t>SUMMARY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TAXES	</a:t>
            </a:r>
            <a:r>
              <a:rPr sz="800" spc="-5" dirty="0">
                <a:latin typeface="Arial"/>
                <a:cs typeface="Arial"/>
              </a:rPr>
              <a:t>==============================================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244" y="3843934"/>
            <a:ext cx="990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6603" y="3600144"/>
            <a:ext cx="89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DESCRIPTION  BOTTLE CITY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TAX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51463" y="3661079"/>
            <a:ext cx="465455" cy="33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108585" algn="r">
              <a:lnSpc>
                <a:spcPct val="75000"/>
              </a:lnSpc>
              <a:spcBef>
                <a:spcPts val="340"/>
              </a:spcBef>
            </a:pPr>
            <a:r>
              <a:rPr sz="800" spc="-6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AXED  AMOUNT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ts val="720"/>
              </a:lnSpc>
            </a:pPr>
            <a:r>
              <a:rPr sz="800" spc="-5" dirty="0">
                <a:latin typeface="Arial"/>
                <a:cs typeface="Arial"/>
              </a:rPr>
              <a:t>.00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90309" y="3600144"/>
            <a:ext cx="215265" cy="3911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800" spc="-6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AX</a:t>
            </a:r>
            <a:endParaRPr sz="8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480"/>
              </a:spcBef>
            </a:pPr>
            <a:r>
              <a:rPr sz="800" spc="-5" dirty="0">
                <a:latin typeface="Arial"/>
                <a:cs typeface="Arial"/>
              </a:rPr>
              <a:t>.00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323508" y="3957711"/>
          <a:ext cx="5291455" cy="20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0545"/>
                <a:gridCol w="1534795"/>
                <a:gridCol w="1165225"/>
                <a:gridCol w="772160"/>
              </a:tblGrid>
              <a:tr h="102235">
                <a:tc>
                  <a:txBody>
                    <a:bodyPr/>
                    <a:lstStyle/>
                    <a:p>
                      <a:pPr marL="21590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NET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CHARGES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2415" algn="r">
                        <a:lnSpc>
                          <a:spcPts val="705"/>
                        </a:lnSpc>
                      </a:pPr>
                      <a:r>
                        <a:rPr sz="800" spc="-6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AX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180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CREDITS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FOLIO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 marL="162560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344.20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2434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344.20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2210701" y="4995811"/>
            <a:ext cx="2993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See our "Privacy </a:t>
            </a:r>
            <a:r>
              <a:rPr sz="900" b="1" dirty="0">
                <a:latin typeface="Arial"/>
                <a:cs typeface="Arial"/>
              </a:rPr>
              <a:t>&amp; </a:t>
            </a:r>
            <a:r>
              <a:rPr sz="900" b="1" spc="-5" dirty="0">
                <a:latin typeface="Arial"/>
                <a:cs typeface="Arial"/>
              </a:rPr>
              <a:t>Cookie Statement" on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Marriott.com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4527" y="7546987"/>
            <a:ext cx="6104890" cy="4191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010"/>
              </a:lnSpc>
              <a:spcBef>
                <a:spcPts val="190"/>
              </a:spcBef>
            </a:pPr>
            <a:r>
              <a:rPr sz="900" b="1" spc="-20" dirty="0">
                <a:latin typeface="Arial"/>
                <a:cs typeface="Arial"/>
              </a:rPr>
              <a:t>Your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points/miles earned on your eligible earnings will be credited </a:t>
            </a:r>
            <a:r>
              <a:rPr sz="900" b="1" dirty="0">
                <a:latin typeface="Arial"/>
                <a:cs typeface="Arial"/>
              </a:rPr>
              <a:t>to </a:t>
            </a:r>
            <a:r>
              <a:rPr sz="900" b="1" spc="-5" dirty="0">
                <a:latin typeface="Arial"/>
                <a:cs typeface="Arial"/>
              </a:rPr>
              <a:t>your account. Check your 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Account Statement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updated </a:t>
            </a:r>
            <a:r>
              <a:rPr sz="900" b="1" spc="-15" dirty="0">
                <a:latin typeface="Arial"/>
                <a:cs typeface="Arial"/>
              </a:rPr>
              <a:t>activity. </a:t>
            </a:r>
            <a:r>
              <a:rPr sz="900" b="1" spc="-5" dirty="0">
                <a:latin typeface="Arial"/>
                <a:cs typeface="Arial"/>
              </a:rPr>
              <a:t>See members.marriott.com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new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Reward  benefits.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68060" y="2012594"/>
            <a:ext cx="304800" cy="135255"/>
          </a:xfrm>
          <a:custGeom>
            <a:avLst/>
            <a:gdLst/>
            <a:ahLst/>
            <a:cxnLst/>
            <a:rect l="l" t="t" r="r" b="b"/>
            <a:pathLst>
              <a:path w="304800" h="135255">
                <a:moveTo>
                  <a:pt x="0" y="135026"/>
                </a:moveTo>
                <a:lnTo>
                  <a:pt x="304596" y="135026"/>
                </a:lnTo>
                <a:lnTo>
                  <a:pt x="30459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5259" y="2009546"/>
            <a:ext cx="564515" cy="135255"/>
          </a:xfrm>
          <a:custGeom>
            <a:avLst/>
            <a:gdLst/>
            <a:ahLst/>
            <a:cxnLst/>
            <a:rect l="l" t="t" r="r" b="b"/>
            <a:pathLst>
              <a:path w="564515" h="135255">
                <a:moveTo>
                  <a:pt x="0" y="135026"/>
                </a:moveTo>
                <a:lnTo>
                  <a:pt x="564286" y="135026"/>
                </a:lnTo>
                <a:lnTo>
                  <a:pt x="56428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2243" y="2954426"/>
            <a:ext cx="254635" cy="135255"/>
          </a:xfrm>
          <a:custGeom>
            <a:avLst/>
            <a:gdLst/>
            <a:ahLst/>
            <a:cxnLst/>
            <a:rect l="l" t="t" r="r" b="b"/>
            <a:pathLst>
              <a:path w="254634" h="135255">
                <a:moveTo>
                  <a:pt x="0" y="135026"/>
                </a:moveTo>
                <a:lnTo>
                  <a:pt x="254101" y="135026"/>
                </a:lnTo>
                <a:lnTo>
                  <a:pt x="25410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76603" y="2954426"/>
            <a:ext cx="474345" cy="135255"/>
          </a:xfrm>
          <a:custGeom>
            <a:avLst/>
            <a:gdLst/>
            <a:ahLst/>
            <a:cxnLst/>
            <a:rect l="l" t="t" r="r" b="b"/>
            <a:pathLst>
              <a:path w="474344" h="135255">
                <a:moveTo>
                  <a:pt x="0" y="135026"/>
                </a:moveTo>
                <a:lnTo>
                  <a:pt x="473862" y="135026"/>
                </a:lnTo>
                <a:lnTo>
                  <a:pt x="473862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96203" y="1369466"/>
            <a:ext cx="282575" cy="116205"/>
          </a:xfrm>
          <a:custGeom>
            <a:avLst/>
            <a:gdLst/>
            <a:ahLst/>
            <a:cxnLst/>
            <a:rect l="l" t="t" r="r" b="b"/>
            <a:pathLst>
              <a:path w="282575" h="116205">
                <a:moveTo>
                  <a:pt x="0" y="115823"/>
                </a:moveTo>
                <a:lnTo>
                  <a:pt x="282448" y="115823"/>
                </a:lnTo>
                <a:lnTo>
                  <a:pt x="282448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68060" y="1485290"/>
            <a:ext cx="333375" cy="135255"/>
          </a:xfrm>
          <a:custGeom>
            <a:avLst/>
            <a:gdLst/>
            <a:ahLst/>
            <a:cxnLst/>
            <a:rect l="l" t="t" r="r" b="b"/>
            <a:pathLst>
              <a:path w="333375" h="135255">
                <a:moveTo>
                  <a:pt x="0" y="135026"/>
                </a:moveTo>
                <a:lnTo>
                  <a:pt x="332841" y="135026"/>
                </a:lnTo>
                <a:lnTo>
                  <a:pt x="33284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4498" y="9589109"/>
            <a:ext cx="6426200" cy="30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3890" algn="l"/>
              </a:tabLst>
            </a:pPr>
            <a:r>
              <a:rPr sz="750" baseline="5555" dirty="0">
                <a:latin typeface="Arial"/>
                <a:cs typeface="Arial"/>
              </a:rPr>
              <a:t>maximum </a:t>
            </a:r>
            <a:r>
              <a:rPr sz="750" spc="-89" baseline="5555" dirty="0">
                <a:latin typeface="Arial"/>
                <a:cs typeface="Arial"/>
              </a:rPr>
              <a:t>allowe</a:t>
            </a:r>
            <a:r>
              <a:rPr sz="800" spc="-60" dirty="0">
                <a:latin typeface="Arial"/>
                <a:cs typeface="Arial"/>
              </a:rPr>
              <a:t>0</a:t>
            </a:r>
            <a:r>
              <a:rPr sz="750" spc="-89" baseline="5555" dirty="0">
                <a:latin typeface="Arial"/>
                <a:cs typeface="Arial"/>
              </a:rPr>
              <a:t>d </a:t>
            </a:r>
            <a:r>
              <a:rPr sz="800" spc="-145" dirty="0">
                <a:latin typeface="Arial"/>
                <a:cs typeface="Arial"/>
              </a:rPr>
              <a:t>5</a:t>
            </a:r>
            <a:r>
              <a:rPr sz="750" spc="-217" baseline="5555" dirty="0">
                <a:latin typeface="Arial"/>
                <a:cs typeface="Arial"/>
              </a:rPr>
              <a:t>by</a:t>
            </a:r>
            <a:r>
              <a:rPr sz="800" spc="-145" dirty="0">
                <a:latin typeface="Arial"/>
                <a:cs typeface="Arial"/>
              </a:rPr>
              <a:t>/0</a:t>
            </a:r>
            <a:r>
              <a:rPr sz="750" spc="-217" baseline="5555" dirty="0">
                <a:latin typeface="Arial"/>
                <a:cs typeface="Arial"/>
              </a:rPr>
              <a:t>la</a:t>
            </a:r>
            <a:r>
              <a:rPr sz="800" spc="-145" dirty="0">
                <a:latin typeface="Arial"/>
                <a:cs typeface="Arial"/>
              </a:rPr>
              <a:t>1</a:t>
            </a:r>
            <a:r>
              <a:rPr sz="750" spc="-217" baseline="5555" dirty="0">
                <a:latin typeface="Arial"/>
                <a:cs typeface="Arial"/>
              </a:rPr>
              <a:t>w,</a:t>
            </a:r>
            <a:r>
              <a:rPr sz="800" spc="-145" dirty="0">
                <a:latin typeface="Arial"/>
                <a:cs typeface="Arial"/>
              </a:rPr>
              <a:t>/</a:t>
            </a:r>
            <a:r>
              <a:rPr sz="750" spc="-217" baseline="5555" dirty="0">
                <a:latin typeface="Arial"/>
                <a:cs typeface="Arial"/>
              </a:rPr>
              <a:t>p</a:t>
            </a:r>
            <a:r>
              <a:rPr sz="800" spc="-145" dirty="0">
                <a:latin typeface="Arial"/>
                <a:cs typeface="Arial"/>
              </a:rPr>
              <a:t>2</a:t>
            </a:r>
            <a:r>
              <a:rPr sz="750" spc="-217" baseline="5555" dirty="0">
                <a:latin typeface="Arial"/>
                <a:cs typeface="Arial"/>
              </a:rPr>
              <a:t>lu</a:t>
            </a:r>
            <a:r>
              <a:rPr sz="800" spc="-145" dirty="0">
                <a:latin typeface="Arial"/>
                <a:cs typeface="Arial"/>
              </a:rPr>
              <a:t>0</a:t>
            </a:r>
            <a:r>
              <a:rPr sz="750" spc="-217" baseline="5555" dirty="0">
                <a:latin typeface="Arial"/>
                <a:cs typeface="Arial"/>
              </a:rPr>
              <a:t>s</a:t>
            </a:r>
            <a:r>
              <a:rPr sz="800" spc="-145" dirty="0">
                <a:latin typeface="Arial"/>
                <a:cs typeface="Arial"/>
              </a:rPr>
              <a:t>1</a:t>
            </a:r>
            <a:r>
              <a:rPr sz="750" spc="-217" baseline="5555" dirty="0">
                <a:latin typeface="Arial"/>
                <a:cs typeface="Arial"/>
              </a:rPr>
              <a:t>th</a:t>
            </a:r>
            <a:r>
              <a:rPr sz="800" spc="-145" dirty="0">
                <a:latin typeface="Arial"/>
                <a:cs typeface="Arial"/>
              </a:rPr>
              <a:t>9</a:t>
            </a:r>
            <a:r>
              <a:rPr sz="750" spc="-217" baseline="5555" dirty="0">
                <a:latin typeface="Arial"/>
                <a:cs typeface="Arial"/>
              </a:rPr>
              <a:t>e</a:t>
            </a:r>
            <a:r>
              <a:rPr sz="750" baseline="5555" dirty="0">
                <a:latin typeface="Arial"/>
                <a:cs typeface="Arial"/>
              </a:rPr>
              <a:t> reasonable cost </a:t>
            </a:r>
            <a:r>
              <a:rPr sz="750" spc="-7" baseline="5555" dirty="0">
                <a:latin typeface="Arial"/>
                <a:cs typeface="Arial"/>
              </a:rPr>
              <a:t>of </a:t>
            </a:r>
            <a:r>
              <a:rPr sz="750" baseline="5555" dirty="0">
                <a:latin typeface="Arial"/>
                <a:cs typeface="Arial"/>
              </a:rPr>
              <a:t>collection, </a:t>
            </a:r>
            <a:r>
              <a:rPr sz="750" spc="-7" baseline="5555" dirty="0">
                <a:latin typeface="Arial"/>
                <a:cs typeface="Arial"/>
              </a:rPr>
              <a:t>including</a:t>
            </a:r>
            <a:r>
              <a:rPr sz="750" spc="-37" baseline="5555" dirty="0">
                <a:latin typeface="Arial"/>
                <a:cs typeface="Arial"/>
              </a:rPr>
              <a:t> </a:t>
            </a:r>
            <a:r>
              <a:rPr sz="750" spc="-7" baseline="5555" dirty="0">
                <a:latin typeface="Arial"/>
                <a:cs typeface="Arial"/>
              </a:rPr>
              <a:t>attorney</a:t>
            </a:r>
            <a:r>
              <a:rPr sz="750" baseline="5555" dirty="0">
                <a:latin typeface="Arial"/>
                <a:cs typeface="Arial"/>
              </a:rPr>
              <a:t> </a:t>
            </a:r>
            <a:r>
              <a:rPr sz="750" spc="-7" baseline="5555" dirty="0">
                <a:latin typeface="Arial"/>
                <a:cs typeface="Arial"/>
              </a:rPr>
              <a:t>fees.	</a:t>
            </a: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97 of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500" spc="-5" dirty="0">
                <a:latin typeface="Arial"/>
                <a:cs typeface="Arial"/>
              </a:rPr>
              <a:t>Signature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201" y="685800"/>
            <a:ext cx="2128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35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Tuesday </a:t>
            </a:r>
            <a:r>
              <a:rPr sz="800" dirty="0">
                <a:latin typeface="Arial"/>
                <a:cs typeface="Arial"/>
              </a:rPr>
              <a:t>morning trip </a:t>
            </a:r>
            <a:r>
              <a:rPr sz="800" spc="-5" dirty="0">
                <a:latin typeface="Arial"/>
                <a:cs typeface="Arial"/>
              </a:rPr>
              <a:t>with Uber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26, 2019 at 6:27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5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698500"/>
            <a:ext cx="142239" cy="132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369085"/>
            <a:ext cx="6156960" cy="1195070"/>
          </a:xfrm>
          <a:custGeom>
            <a:avLst/>
            <a:gdLst/>
            <a:ahLst/>
            <a:cxnLst/>
            <a:rect l="l" t="t" r="r" b="b"/>
            <a:pathLst>
              <a:path w="6156959" h="1195070">
                <a:moveTo>
                  <a:pt x="0" y="1194930"/>
                </a:moveTo>
                <a:lnTo>
                  <a:pt x="6156947" y="1194930"/>
                </a:lnTo>
                <a:lnTo>
                  <a:pt x="6156947" y="0"/>
                </a:lnTo>
                <a:lnTo>
                  <a:pt x="0" y="0"/>
                </a:lnTo>
                <a:lnTo>
                  <a:pt x="0" y="1194930"/>
                </a:lnTo>
                <a:close/>
              </a:path>
            </a:pathLst>
          </a:custGeom>
          <a:solidFill>
            <a:srgbClr val="C6D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2563990"/>
            <a:ext cx="6156947" cy="1832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2367" y="6179191"/>
            <a:ext cx="5266055" cy="0"/>
          </a:xfrm>
          <a:custGeom>
            <a:avLst/>
            <a:gdLst/>
            <a:ahLst/>
            <a:cxnLst/>
            <a:rect l="l" t="t" r="r" b="b"/>
            <a:pathLst>
              <a:path w="5266055">
                <a:moveTo>
                  <a:pt x="0" y="0"/>
                </a:moveTo>
                <a:lnTo>
                  <a:pt x="5265839" y="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2367" y="6726015"/>
            <a:ext cx="5266055" cy="0"/>
          </a:xfrm>
          <a:custGeom>
            <a:avLst/>
            <a:gdLst/>
            <a:ahLst/>
            <a:cxnLst/>
            <a:rect l="l" t="t" r="r" b="b"/>
            <a:pathLst>
              <a:path w="5266055">
                <a:moveTo>
                  <a:pt x="0" y="0"/>
                </a:moveTo>
                <a:lnTo>
                  <a:pt x="5265839" y="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8078" y="616906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90">
                <a:moveTo>
                  <a:pt x="0" y="0"/>
                </a:moveTo>
                <a:lnTo>
                  <a:pt x="0" y="567080"/>
                </a:lnTo>
              </a:path>
            </a:pathLst>
          </a:custGeom>
          <a:ln w="20256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353" y="6169062"/>
            <a:ext cx="162560" cy="567690"/>
          </a:xfrm>
          <a:custGeom>
            <a:avLst/>
            <a:gdLst/>
            <a:ahLst/>
            <a:cxnLst/>
            <a:rect l="l" t="t" r="r" b="b"/>
            <a:pathLst>
              <a:path w="162559" h="567690">
                <a:moveTo>
                  <a:pt x="0" y="567080"/>
                </a:moveTo>
                <a:lnTo>
                  <a:pt x="162013" y="567080"/>
                </a:lnTo>
                <a:lnTo>
                  <a:pt x="162013" y="0"/>
                </a:lnTo>
                <a:lnTo>
                  <a:pt x="0" y="0"/>
                </a:lnTo>
                <a:lnTo>
                  <a:pt x="0" y="567080"/>
                </a:lnTo>
                <a:close/>
              </a:path>
            </a:pathLst>
          </a:custGeom>
          <a:solidFill>
            <a:srgbClr val="47B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357" y="1875384"/>
            <a:ext cx="698733" cy="243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5800" y="1795808"/>
            <a:ext cx="6156960" cy="37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1715" marR="356870" indent="277495" algn="r">
              <a:lnSpc>
                <a:spcPct val="118900"/>
              </a:lnSpc>
              <a:spcBef>
                <a:spcPts val="100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7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$28.11  </a:t>
            </a:r>
            <a:r>
              <a:rPr sz="950" spc="-50" dirty="0">
                <a:latin typeface="Arial"/>
                <a:cs typeface="Arial"/>
              </a:rPr>
              <a:t>Tue, </a:t>
            </a:r>
            <a:r>
              <a:rPr sz="950" spc="-20" dirty="0">
                <a:latin typeface="Arial"/>
                <a:cs typeface="Arial"/>
              </a:rPr>
              <a:t>Mar </a:t>
            </a:r>
            <a:r>
              <a:rPr sz="950" dirty="0">
                <a:latin typeface="Arial"/>
                <a:cs typeface="Arial"/>
              </a:rPr>
              <a:t>26,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657" y="2510795"/>
            <a:ext cx="3090545" cy="14738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408940">
              <a:lnSpc>
                <a:spcPts val="3030"/>
              </a:lnSpc>
              <a:spcBef>
                <a:spcPts val="385"/>
              </a:spcBef>
            </a:pPr>
            <a:r>
              <a:rPr sz="2700" spc="5" dirty="0">
                <a:latin typeface="Arial"/>
                <a:cs typeface="Arial"/>
              </a:rPr>
              <a:t>Thanks </a:t>
            </a:r>
            <a:r>
              <a:rPr sz="2700" dirty="0">
                <a:latin typeface="Arial"/>
                <a:cs typeface="Arial"/>
              </a:rPr>
              <a:t>for</a:t>
            </a:r>
            <a:r>
              <a:rPr sz="2700" spc="-5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riding,  Roberto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8000"/>
              </a:lnSpc>
              <a:spcBef>
                <a:spcPts val="910"/>
              </a:spcBef>
            </a:pPr>
            <a:r>
              <a:rPr sz="1600" spc="-80" dirty="0">
                <a:latin typeface="Arial"/>
                <a:cs typeface="Arial"/>
              </a:rPr>
              <a:t>We </a:t>
            </a:r>
            <a:r>
              <a:rPr sz="1600" spc="-20" dirty="0">
                <a:latin typeface="Arial"/>
                <a:cs typeface="Arial"/>
              </a:rPr>
              <a:t>hope </a:t>
            </a:r>
            <a:r>
              <a:rPr sz="1600" spc="-35" dirty="0">
                <a:latin typeface="Arial"/>
                <a:cs typeface="Arial"/>
              </a:rPr>
              <a:t>you </a:t>
            </a:r>
            <a:r>
              <a:rPr sz="1600" spc="-40" dirty="0">
                <a:latin typeface="Arial"/>
                <a:cs typeface="Arial"/>
              </a:rPr>
              <a:t>enjoyed </a:t>
            </a:r>
            <a:r>
              <a:rPr sz="1600" spc="-35" dirty="0">
                <a:latin typeface="Arial"/>
                <a:cs typeface="Arial"/>
              </a:rPr>
              <a:t>your ride </a:t>
            </a:r>
            <a:r>
              <a:rPr sz="1600" spc="-25" dirty="0">
                <a:latin typeface="Arial"/>
                <a:cs typeface="Arial"/>
              </a:rPr>
              <a:t>this  </a:t>
            </a:r>
            <a:r>
              <a:rPr sz="1600" spc="-20" dirty="0">
                <a:latin typeface="Arial"/>
                <a:cs typeface="Arial"/>
              </a:rPr>
              <a:t>morning.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19979" y="3343741"/>
            <a:ext cx="1458226" cy="1053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0353" y="7693133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7657" y="4769025"/>
            <a:ext cx="966469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85" dirty="0">
                <a:latin typeface="Arial"/>
                <a:cs typeface="Arial"/>
              </a:rPr>
              <a:t>T</a:t>
            </a:r>
            <a:r>
              <a:rPr sz="3500" spc="-5" dirty="0">
                <a:latin typeface="Arial"/>
                <a:cs typeface="Arial"/>
              </a:rPr>
              <a:t>otal</a:t>
            </a:r>
            <a:endParaRPr sz="3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5558" y="4769025"/>
            <a:ext cx="1355725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latin typeface="Arial"/>
                <a:cs typeface="Arial"/>
              </a:rPr>
              <a:t>$28.</a:t>
            </a:r>
            <a:r>
              <a:rPr sz="3500" spc="-260" dirty="0">
                <a:latin typeface="Arial"/>
                <a:cs typeface="Arial"/>
              </a:rPr>
              <a:t>1</a:t>
            </a:r>
            <a:r>
              <a:rPr sz="3500" dirty="0"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5806" y="5531090"/>
            <a:ext cx="111392" cy="11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74406" y="6338634"/>
            <a:ext cx="73342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-30" dirty="0">
                <a:latin typeface="Arial"/>
                <a:cs typeface="Arial"/>
              </a:rPr>
              <a:t>P</a:t>
            </a:r>
            <a:r>
              <a:rPr sz="1250" spc="-40" dirty="0">
                <a:latin typeface="Arial"/>
                <a:cs typeface="Arial"/>
              </a:rPr>
              <a:t>r</a:t>
            </a:r>
            <a:r>
              <a:rPr sz="1250" spc="5" dirty="0">
                <a:latin typeface="Arial"/>
                <a:cs typeface="Arial"/>
              </a:rPr>
              <a:t>omotion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7656" y="7118284"/>
            <a:ext cx="623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0" dirty="0">
                <a:latin typeface="Arial"/>
                <a:cs typeface="Arial"/>
              </a:rPr>
              <a:t>Trip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Fare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0193" y="7118284"/>
            <a:ext cx="521334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$27.72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028270" y="8057753"/>
          <a:ext cx="5472430" cy="96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7415"/>
                <a:gridCol w="2025014"/>
              </a:tblGrid>
              <a:tr h="287655">
                <a:tc>
                  <a:txBody>
                    <a:bodyPr/>
                    <a:lstStyle/>
                    <a:p>
                      <a:pPr marL="21590">
                        <a:lnSpc>
                          <a:spcPts val="1485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485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$27.72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$5.35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1590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Promotions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solidFill>
                            <a:srgbClr val="2B6B46"/>
                          </a:solidFill>
                          <a:latin typeface="Arial"/>
                          <a:cs typeface="Arial"/>
                        </a:rPr>
                        <a:t>-$4.96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3065551" y="8447538"/>
            <a:ext cx="151898" cy="151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5543" y="1100327"/>
            <a:ext cx="1033144" cy="101600"/>
          </a:xfrm>
          <a:custGeom>
            <a:avLst/>
            <a:gdLst/>
            <a:ahLst/>
            <a:cxnLst/>
            <a:rect l="l" t="t" r="r" b="b"/>
            <a:pathLst>
              <a:path w="1033144" h="101600">
                <a:moveTo>
                  <a:pt x="0" y="101600"/>
                </a:moveTo>
                <a:lnTo>
                  <a:pt x="1033144" y="101600"/>
                </a:lnTo>
                <a:lnTo>
                  <a:pt x="103314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5486" y="5480672"/>
            <a:ext cx="2350135" cy="252729"/>
          </a:xfrm>
          <a:custGeom>
            <a:avLst/>
            <a:gdLst/>
            <a:ahLst/>
            <a:cxnLst/>
            <a:rect l="l" t="t" r="r" b="b"/>
            <a:pathLst>
              <a:path w="2350135" h="252729">
                <a:moveTo>
                  <a:pt x="0" y="252437"/>
                </a:moveTo>
                <a:lnTo>
                  <a:pt x="2350020" y="252437"/>
                </a:lnTo>
                <a:lnTo>
                  <a:pt x="2350020" y="0"/>
                </a:lnTo>
                <a:lnTo>
                  <a:pt x="0" y="0"/>
                </a:lnTo>
                <a:lnTo>
                  <a:pt x="0" y="252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9657" y="9598733"/>
            <a:ext cx="77152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749" y="1307096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90"/>
                </a:moveTo>
                <a:lnTo>
                  <a:pt x="4505998" y="21590"/>
                </a:lnTo>
                <a:lnTo>
                  <a:pt x="4505998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86846" y="2373884"/>
            <a:ext cx="58729879" cy="0"/>
          </a:xfrm>
          <a:custGeom>
            <a:avLst/>
            <a:gdLst/>
            <a:ahLst/>
            <a:cxnLst/>
            <a:rect l="l" t="t" r="r" b="b"/>
            <a:pathLst>
              <a:path w="58729879">
                <a:moveTo>
                  <a:pt x="0" y="0"/>
                </a:moveTo>
                <a:lnTo>
                  <a:pt x="58729616" y="0"/>
                </a:lnTo>
              </a:path>
            </a:pathLst>
          </a:custGeom>
          <a:ln w="3175">
            <a:solidFill>
              <a:srgbClr val="D6D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42747" y="2373884"/>
            <a:ext cx="55874285" cy="0"/>
          </a:xfrm>
          <a:custGeom>
            <a:avLst/>
            <a:gdLst/>
            <a:ahLst/>
            <a:cxnLst/>
            <a:rect l="l" t="t" r="r" b="b"/>
            <a:pathLst>
              <a:path w="55874285">
                <a:moveTo>
                  <a:pt x="0" y="0"/>
                </a:moveTo>
                <a:lnTo>
                  <a:pt x="55873715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7962" y="2373884"/>
            <a:ext cx="2825115" cy="0"/>
          </a:xfrm>
          <a:custGeom>
            <a:avLst/>
            <a:gdLst/>
            <a:ahLst/>
            <a:cxnLst/>
            <a:rect l="l" t="t" r="r" b="b"/>
            <a:pathLst>
              <a:path w="2825115">
                <a:moveTo>
                  <a:pt x="0" y="0"/>
                </a:moveTo>
                <a:lnTo>
                  <a:pt x="2824784" y="0"/>
                </a:lnTo>
              </a:path>
            </a:pathLst>
          </a:custGeom>
          <a:ln w="3175">
            <a:solidFill>
              <a:srgbClr val="D6D6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6749" y="1306830"/>
            <a:ext cx="4506595" cy="22860"/>
          </a:xfrm>
          <a:custGeom>
            <a:avLst/>
            <a:gdLst/>
            <a:ahLst/>
            <a:cxnLst/>
            <a:rect l="l" t="t" r="r" b="b"/>
            <a:pathLst>
              <a:path w="4506595" h="22859">
                <a:moveTo>
                  <a:pt x="0" y="22859"/>
                </a:moveTo>
                <a:lnTo>
                  <a:pt x="4505998" y="22859"/>
                </a:lnTo>
                <a:lnTo>
                  <a:pt x="4505998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6749" y="1306995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89"/>
                </a:moveTo>
                <a:lnTo>
                  <a:pt x="4505998" y="21589"/>
                </a:lnTo>
                <a:lnTo>
                  <a:pt x="4505998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36749" y="1306995"/>
            <a:ext cx="4506595" cy="21590"/>
          </a:xfrm>
          <a:custGeom>
            <a:avLst/>
            <a:gdLst/>
            <a:ahLst/>
            <a:cxnLst/>
            <a:rect l="l" t="t" r="r" b="b"/>
            <a:pathLst>
              <a:path w="4506595" h="21590">
                <a:moveTo>
                  <a:pt x="0" y="21589"/>
                </a:moveTo>
                <a:lnTo>
                  <a:pt x="4505998" y="21589"/>
                </a:lnTo>
                <a:lnTo>
                  <a:pt x="4505998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800" y="3720287"/>
            <a:ext cx="6156960" cy="4192904"/>
          </a:xfrm>
          <a:custGeom>
            <a:avLst/>
            <a:gdLst/>
            <a:ahLst/>
            <a:cxnLst/>
            <a:rect l="l" t="t" r="r" b="b"/>
            <a:pathLst>
              <a:path w="6156959" h="4192904">
                <a:moveTo>
                  <a:pt x="0" y="4192422"/>
                </a:moveTo>
                <a:lnTo>
                  <a:pt x="6156947" y="4192422"/>
                </a:lnTo>
                <a:lnTo>
                  <a:pt x="6156947" y="38"/>
                </a:lnTo>
                <a:lnTo>
                  <a:pt x="0" y="38"/>
                </a:lnTo>
                <a:lnTo>
                  <a:pt x="0" y="4192422"/>
                </a:lnTo>
                <a:close/>
              </a:path>
            </a:pathLst>
          </a:custGeom>
          <a:solidFill>
            <a:srgbClr val="F8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800" y="7912696"/>
            <a:ext cx="6156960" cy="891540"/>
          </a:xfrm>
          <a:custGeom>
            <a:avLst/>
            <a:gdLst/>
            <a:ahLst/>
            <a:cxnLst/>
            <a:rect l="l" t="t" r="r" b="b"/>
            <a:pathLst>
              <a:path w="6156959" h="891540">
                <a:moveTo>
                  <a:pt x="0" y="891158"/>
                </a:moveTo>
                <a:lnTo>
                  <a:pt x="6156947" y="891158"/>
                </a:lnTo>
                <a:lnTo>
                  <a:pt x="6156947" y="38"/>
                </a:lnTo>
                <a:lnTo>
                  <a:pt x="0" y="38"/>
                </a:lnTo>
                <a:lnTo>
                  <a:pt x="0" y="891158"/>
                </a:lnTo>
                <a:close/>
              </a:path>
            </a:pathLst>
          </a:custGeom>
          <a:solidFill>
            <a:srgbClr val="F8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0353" y="707638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0357" y="1077271"/>
            <a:ext cx="324050" cy="232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9091" y="7262045"/>
            <a:ext cx="8750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096" y="4803816"/>
            <a:ext cx="870864" cy="870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13648" y="4925328"/>
            <a:ext cx="627848" cy="62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73133" y="5112684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808" y="0"/>
                </a:lnTo>
              </a:path>
            </a:pathLst>
          </a:custGeom>
          <a:ln w="10120">
            <a:solidFill>
              <a:srgbClr val="276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76943" y="4813937"/>
            <a:ext cx="131645" cy="13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9091" y="4213937"/>
            <a:ext cx="3328670" cy="2103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Chibueze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24050">
              <a:lnSpc>
                <a:spcPct val="100000"/>
              </a:lnSpc>
              <a:spcBef>
                <a:spcPts val="1150"/>
              </a:spcBef>
              <a:tabLst>
                <a:tab pos="2392045" algn="l"/>
              </a:tabLst>
            </a:pPr>
            <a:r>
              <a:rPr sz="1100" spc="5" dirty="0">
                <a:latin typeface="Arial"/>
                <a:cs typeface="Arial"/>
              </a:rPr>
              <a:t>4.85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23414" marR="5080">
              <a:lnSpc>
                <a:spcPct val="169100"/>
              </a:lnSpc>
            </a:pPr>
            <a:r>
              <a:rPr sz="1100" spc="-20" dirty="0">
                <a:latin typeface="Arial"/>
                <a:cs typeface="Arial"/>
              </a:rPr>
              <a:t>Chibueze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r>
              <a:rPr sz="1250" spc="15" dirty="0">
                <a:latin typeface="Arial"/>
                <a:cs typeface="Arial"/>
              </a:rPr>
              <a:t>How </a:t>
            </a:r>
            <a:r>
              <a:rPr sz="1250" spc="-5" dirty="0">
                <a:latin typeface="Arial"/>
                <a:cs typeface="Arial"/>
              </a:rPr>
              <a:t>was </a:t>
            </a:r>
            <a:r>
              <a:rPr sz="1250" spc="-15" dirty="0">
                <a:latin typeface="Arial"/>
                <a:cs typeface="Arial"/>
              </a:rPr>
              <a:t>your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ride?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1110" y="6565836"/>
            <a:ext cx="1205230" cy="202565"/>
          </a:xfrm>
          <a:custGeom>
            <a:avLst/>
            <a:gdLst/>
            <a:ahLst/>
            <a:cxnLst/>
            <a:rect l="l" t="t" r="r" b="b"/>
            <a:pathLst>
              <a:path w="1205230" h="202565">
                <a:moveTo>
                  <a:pt x="0" y="202539"/>
                </a:moveTo>
                <a:lnTo>
                  <a:pt x="1205064" y="202539"/>
                </a:lnTo>
                <a:lnTo>
                  <a:pt x="1205064" y="0"/>
                </a:lnTo>
                <a:lnTo>
                  <a:pt x="0" y="0"/>
                </a:lnTo>
                <a:lnTo>
                  <a:pt x="0" y="202539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1110" y="6434201"/>
            <a:ext cx="1205230" cy="132080"/>
          </a:xfrm>
          <a:custGeom>
            <a:avLst/>
            <a:gdLst/>
            <a:ahLst/>
            <a:cxnLst/>
            <a:rect l="l" t="t" r="r" b="b"/>
            <a:pathLst>
              <a:path w="1205230" h="132079">
                <a:moveTo>
                  <a:pt x="0" y="131635"/>
                </a:moveTo>
                <a:lnTo>
                  <a:pt x="1205064" y="131635"/>
                </a:lnTo>
                <a:lnTo>
                  <a:pt x="1205064" y="0"/>
                </a:lnTo>
                <a:lnTo>
                  <a:pt x="0" y="0"/>
                </a:lnTo>
                <a:lnTo>
                  <a:pt x="0" y="131635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1110" y="6768376"/>
            <a:ext cx="1205230" cy="132080"/>
          </a:xfrm>
          <a:custGeom>
            <a:avLst/>
            <a:gdLst/>
            <a:ahLst/>
            <a:cxnLst/>
            <a:rect l="l" t="t" r="r" b="b"/>
            <a:pathLst>
              <a:path w="1205230" h="132079">
                <a:moveTo>
                  <a:pt x="0" y="131635"/>
                </a:moveTo>
                <a:lnTo>
                  <a:pt x="1205064" y="131635"/>
                </a:lnTo>
                <a:lnTo>
                  <a:pt x="1205064" y="0"/>
                </a:lnTo>
                <a:lnTo>
                  <a:pt x="0" y="0"/>
                </a:lnTo>
                <a:lnTo>
                  <a:pt x="0" y="131635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9096" y="6434188"/>
            <a:ext cx="162560" cy="466090"/>
          </a:xfrm>
          <a:custGeom>
            <a:avLst/>
            <a:gdLst/>
            <a:ahLst/>
            <a:cxnLst/>
            <a:rect l="l" t="t" r="r" b="b"/>
            <a:pathLst>
              <a:path w="162559" h="466090">
                <a:moveTo>
                  <a:pt x="0" y="465823"/>
                </a:moveTo>
                <a:lnTo>
                  <a:pt x="162013" y="465823"/>
                </a:lnTo>
                <a:lnTo>
                  <a:pt x="162013" y="0"/>
                </a:lnTo>
                <a:lnTo>
                  <a:pt x="0" y="0"/>
                </a:lnTo>
                <a:lnTo>
                  <a:pt x="0" y="465823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6175" y="6434188"/>
            <a:ext cx="162560" cy="466090"/>
          </a:xfrm>
          <a:custGeom>
            <a:avLst/>
            <a:gdLst/>
            <a:ahLst/>
            <a:cxnLst/>
            <a:rect l="l" t="t" r="r" b="b"/>
            <a:pathLst>
              <a:path w="162560" h="466090">
                <a:moveTo>
                  <a:pt x="0" y="465823"/>
                </a:moveTo>
                <a:lnTo>
                  <a:pt x="162013" y="465823"/>
                </a:lnTo>
                <a:lnTo>
                  <a:pt x="162013" y="0"/>
                </a:lnTo>
                <a:lnTo>
                  <a:pt x="0" y="0"/>
                </a:lnTo>
                <a:lnTo>
                  <a:pt x="0" y="465823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49096" y="6563268"/>
            <a:ext cx="152971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14"/>
              </a:spcBef>
            </a:pP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85" dirty="0">
                <a:solidFill>
                  <a:srgbClr val="FFFFFF"/>
                </a:solidFill>
                <a:latin typeface="Arial"/>
                <a:cs typeface="Arial"/>
              </a:rPr>
              <a:t>TIP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04783" y="6606344"/>
            <a:ext cx="111392" cy="121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50357" y="7952631"/>
            <a:ext cx="490791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12120" y="9366689"/>
            <a:ext cx="502284" cy="0"/>
          </a:xfrm>
          <a:custGeom>
            <a:avLst/>
            <a:gdLst/>
            <a:ahLst/>
            <a:cxnLst/>
            <a:rect l="l" t="t" r="r" b="b"/>
            <a:pathLst>
              <a:path w="502284">
                <a:moveTo>
                  <a:pt x="0" y="0"/>
                </a:moveTo>
                <a:lnTo>
                  <a:pt x="501783" y="0"/>
                </a:lnTo>
              </a:path>
            </a:pathLst>
          </a:custGeom>
          <a:ln w="118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61138" y="1064534"/>
            <a:ext cx="6299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Arial"/>
                <a:cs typeface="Arial"/>
              </a:rPr>
              <a:t>$28.11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7657" y="1514108"/>
            <a:ext cx="543941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9900"/>
              </a:lnSpc>
              <a:spcBef>
                <a:spcPts val="95"/>
              </a:spcBef>
              <a:tabLst>
                <a:tab pos="4050665" algn="l"/>
              </a:tabLst>
            </a:pP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0" dirty="0">
                <a:latin typeface="Arial"/>
                <a:cs typeface="Arial"/>
              </a:rPr>
              <a:t>temporary hold of </a:t>
            </a:r>
            <a:r>
              <a:rPr sz="950" dirty="0">
                <a:latin typeface="Arial"/>
                <a:cs typeface="Arial"/>
              </a:rPr>
              <a:t>$28.11 </a:t>
            </a:r>
            <a:r>
              <a:rPr sz="950" spc="-10" dirty="0">
                <a:latin typeface="Arial"/>
                <a:cs typeface="Arial"/>
              </a:rPr>
              <a:t>was placed on </a:t>
            </a:r>
            <a:r>
              <a:rPr sz="950" spc="-15" dirty="0">
                <a:latin typeface="Arial"/>
                <a:cs typeface="Arial"/>
              </a:rPr>
              <a:t>your</a:t>
            </a:r>
            <a:r>
              <a:rPr sz="950" spc="18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payment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method	</a:t>
            </a:r>
            <a:r>
              <a:rPr sz="950" spc="-10" dirty="0">
                <a:latin typeface="Arial"/>
                <a:cs typeface="Arial"/>
              </a:rPr>
              <a:t>at the </a:t>
            </a:r>
            <a:r>
              <a:rPr sz="950" spc="-5" dirty="0">
                <a:latin typeface="Arial"/>
                <a:cs typeface="Arial"/>
              </a:rPr>
              <a:t>start </a:t>
            </a:r>
            <a:r>
              <a:rPr sz="950" spc="-10" dirty="0">
                <a:latin typeface="Arial"/>
                <a:cs typeface="Arial"/>
              </a:rPr>
              <a:t>of the </a:t>
            </a:r>
            <a:r>
              <a:rPr sz="950" spc="-5" dirty="0">
                <a:latin typeface="Arial"/>
                <a:cs typeface="Arial"/>
              </a:rPr>
              <a:t>trip. </a:t>
            </a:r>
            <a:r>
              <a:rPr sz="950" spc="-30" dirty="0">
                <a:latin typeface="Arial"/>
                <a:cs typeface="Arial"/>
              </a:rPr>
              <a:t>This  </a:t>
            </a: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0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0069D9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7657" y="2751630"/>
            <a:ext cx="1617345" cy="4083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50" spc="-5" dirty="0">
                <a:solidFill>
                  <a:srgbClr val="276EF1"/>
                </a:solidFill>
                <a:latin typeface="Arial"/>
                <a:cs typeface="Arial"/>
              </a:rPr>
              <a:t>Download</a:t>
            </a:r>
            <a:r>
              <a:rPr sz="1250" dirty="0">
                <a:solidFill>
                  <a:srgbClr val="276EF1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76EF1"/>
                </a:solidFill>
                <a:latin typeface="Arial"/>
                <a:cs typeface="Arial"/>
              </a:rPr>
              <a:t>PDF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950" spc="-10" dirty="0">
                <a:latin typeface="Arial"/>
                <a:cs typeface="Arial"/>
              </a:rPr>
              <a:t>Download </a:t>
            </a:r>
            <a:r>
              <a:rPr sz="950" spc="-20" dirty="0">
                <a:latin typeface="Arial"/>
                <a:cs typeface="Arial"/>
              </a:rPr>
              <a:t>link </a:t>
            </a:r>
            <a:r>
              <a:rPr sz="950" spc="-25" dirty="0">
                <a:latin typeface="Arial"/>
                <a:cs typeface="Arial"/>
              </a:rPr>
              <a:t>expires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4/25/19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94624" y="1104036"/>
            <a:ext cx="729615" cy="238125"/>
          </a:xfrm>
          <a:custGeom>
            <a:avLst/>
            <a:gdLst/>
            <a:ahLst/>
            <a:cxnLst/>
            <a:rect l="l" t="t" r="r" b="b"/>
            <a:pathLst>
              <a:path w="729614" h="238125">
                <a:moveTo>
                  <a:pt x="0" y="237845"/>
                </a:moveTo>
                <a:lnTo>
                  <a:pt x="729437" y="237845"/>
                </a:lnTo>
                <a:lnTo>
                  <a:pt x="729437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25471" y="1157579"/>
            <a:ext cx="477520" cy="162560"/>
          </a:xfrm>
          <a:custGeom>
            <a:avLst/>
            <a:gdLst/>
            <a:ahLst/>
            <a:cxnLst/>
            <a:rect l="l" t="t" r="r" b="b"/>
            <a:pathLst>
              <a:path w="477519" h="162559">
                <a:moveTo>
                  <a:pt x="0" y="162026"/>
                </a:moveTo>
                <a:lnTo>
                  <a:pt x="477202" y="162026"/>
                </a:lnTo>
                <a:lnTo>
                  <a:pt x="477202" y="0"/>
                </a:lnTo>
                <a:lnTo>
                  <a:pt x="0" y="0"/>
                </a:lnTo>
                <a:lnTo>
                  <a:pt x="0" y="16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61573" y="1576463"/>
            <a:ext cx="581025" cy="178435"/>
          </a:xfrm>
          <a:custGeom>
            <a:avLst/>
            <a:gdLst/>
            <a:ahLst/>
            <a:cxnLst/>
            <a:rect l="l" t="t" r="r" b="b"/>
            <a:pathLst>
              <a:path w="581025" h="178435">
                <a:moveTo>
                  <a:pt x="0" y="178384"/>
                </a:moveTo>
                <a:lnTo>
                  <a:pt x="580859" y="178384"/>
                </a:lnTo>
                <a:lnTo>
                  <a:pt x="580859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7658" y="2386583"/>
            <a:ext cx="2967990" cy="178435"/>
          </a:xfrm>
          <a:custGeom>
            <a:avLst/>
            <a:gdLst/>
            <a:ahLst/>
            <a:cxnLst/>
            <a:rect l="l" t="t" r="r" b="b"/>
            <a:pathLst>
              <a:path w="2967990" h="178435">
                <a:moveTo>
                  <a:pt x="0" y="178384"/>
                </a:moveTo>
                <a:lnTo>
                  <a:pt x="2967609" y="178384"/>
                </a:lnTo>
                <a:lnTo>
                  <a:pt x="2967609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99657" y="9598733"/>
            <a:ext cx="77152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7763256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8794" y="8627840"/>
            <a:ext cx="1252855" cy="654050"/>
          </a:xfrm>
          <a:custGeom>
            <a:avLst/>
            <a:gdLst/>
            <a:ahLst/>
            <a:cxnLst/>
            <a:rect l="l" t="t" r="r" b="b"/>
            <a:pathLst>
              <a:path w="1252854" h="654050">
                <a:moveTo>
                  <a:pt x="0" y="653935"/>
                </a:moveTo>
                <a:lnTo>
                  <a:pt x="1252461" y="653935"/>
                </a:lnTo>
                <a:lnTo>
                  <a:pt x="1252461" y="0"/>
                </a:lnTo>
                <a:lnTo>
                  <a:pt x="0" y="0"/>
                </a:lnTo>
                <a:lnTo>
                  <a:pt x="0" y="653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657" y="9598733"/>
            <a:ext cx="77152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100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6192"/>
            <a:ext cx="97853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100" dirty="0">
                <a:latin typeface="Arial"/>
                <a:cs typeface="Arial"/>
              </a:rPr>
              <a:t>/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6:36 </a:t>
            </a:r>
            <a:r>
              <a:rPr sz="850" spc="-4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4" y="244245"/>
            <a:ext cx="160782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2900"/>
              </a:lnSpc>
              <a:spcBef>
                <a:spcPts val="95"/>
              </a:spcBef>
            </a:pPr>
            <a:r>
              <a:rPr sz="850" spc="-15" dirty="0">
                <a:latin typeface="Arial"/>
                <a:cs typeface="Arial"/>
              </a:rPr>
              <a:t>Baltimore </a:t>
            </a:r>
            <a:r>
              <a:rPr sz="850" spc="-40" dirty="0">
                <a:latin typeface="Arial"/>
                <a:cs typeface="Arial"/>
              </a:rPr>
              <a:t>Consent Decree </a:t>
            </a:r>
            <a:r>
              <a:rPr sz="850" spc="10" dirty="0">
                <a:latin typeface="Arial"/>
                <a:cs typeface="Arial"/>
              </a:rPr>
              <a:t>Monitor  </a:t>
            </a:r>
            <a:r>
              <a:rPr sz="850" spc="-80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8" y="266193"/>
            <a:ext cx="3257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7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83110" cy="632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75665"/>
                <a:gridCol w="3336290"/>
                <a:gridCol w="1047114"/>
                <a:gridCol w="814070"/>
                <a:gridCol w="1054734"/>
                <a:gridCol w="2674620"/>
                <a:gridCol w="669290"/>
                <a:gridCol w="701675"/>
              </a:tblGrid>
              <a:tr h="120332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505"/>
                        </a:lnSpc>
                        <a:tabLst>
                          <a:tab pos="708469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Monitor	</a:t>
                      </a:r>
                      <a:r>
                        <a:rPr sz="1275" b="1" spc="-44" baseline="32679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275" baseline="32679">
                        <a:latin typeface="Trebuchet MS"/>
                        <a:cs typeface="Trebuchet MS"/>
                      </a:endParaRPr>
                    </a:p>
                    <a:p>
                      <a:pPr marL="38100">
                        <a:lnSpc>
                          <a:spcPts val="1265"/>
                        </a:lnSpc>
                        <a:tabLst>
                          <a:tab pos="7084695" algn="l"/>
                        </a:tabLst>
                      </a:pPr>
                      <a:r>
                        <a:rPr sz="1875" spc="-82" baseline="-13333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875" spc="-157" baseline="-13333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875" spc="22" baseline="-13333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875" spc="-209" baseline="-1333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75" spc="-112" baseline="-13333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875" spc="-22" baseline="-1333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75" spc="52" baseline="-13333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50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40640">
                        <a:lnSpc>
                          <a:spcPts val="1600"/>
                        </a:lnSpc>
                        <a:tabLst>
                          <a:tab pos="7084695" algn="l"/>
                        </a:tabLst>
                      </a:pPr>
                      <a:r>
                        <a:rPr sz="2100" spc="-15" baseline="-19841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00" spc="-44" baseline="-1984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7" baseline="-19841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00" spc="-30" baseline="-1984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65" baseline="-19841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7084695" marR="134620">
                        <a:lnSpc>
                          <a:spcPct val="1129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195184" algn="l"/>
                        </a:tabLst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7220584" indent="-135890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7221220" algn="l"/>
                        </a:tabLst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non-reimburs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2">
                  <a:txBody>
                    <a:bodyPr/>
                    <a:lstStyle/>
                    <a:p>
                      <a:pPr marL="252729">
                        <a:lnSpc>
                          <a:spcPts val="119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190"/>
                        </a:lnSpc>
                      </a:pPr>
                      <a:r>
                        <a:rPr sz="1100" b="1" i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5560" algn="ctr">
                        <a:lnSpc>
                          <a:spcPct val="110000"/>
                        </a:lnSpc>
                        <a:spcBef>
                          <a:spcPts val="39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53340" marR="43180" algn="ctr">
                        <a:lnSpc>
                          <a:spcPct val="110000"/>
                        </a:lnSpc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426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2">
                  <a:txBody>
                    <a:bodyPr/>
                    <a:lstStyle/>
                    <a:p>
                      <a:pPr marL="337820">
                        <a:lnSpc>
                          <a:spcPts val="119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86155">
                        <a:lnSpc>
                          <a:spcPts val="1220"/>
                        </a:lnSpc>
                      </a:pPr>
                      <a:r>
                        <a:rPr sz="1250" spc="-95" dirty="0">
                          <a:latin typeface="Arial"/>
                          <a:cs typeface="Arial"/>
                        </a:rPr>
                        <a:t>CMPI </a:t>
                      </a:r>
                      <a:r>
                        <a:rPr sz="1250" spc="-114" dirty="0">
                          <a:latin typeface="Arial"/>
                          <a:cs typeface="Arial"/>
                        </a:rPr>
                        <a:t>(BCMC </a:t>
                      </a:r>
                      <a:r>
                        <a:rPr sz="1250" spc="-60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2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5" dirty="0">
                          <a:latin typeface="Arial"/>
                          <a:cs typeface="Arial"/>
                        </a:rPr>
                        <a:t>Kelly)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426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2">
                  <a:txBody>
                    <a:bodyPr/>
                    <a:lstStyle/>
                    <a:p>
                      <a:pPr marL="7283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450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4/2/2019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426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ts val="1435"/>
                        </a:lnSpc>
                      </a:pPr>
                      <a:r>
                        <a:rPr sz="1250" spc="-90" dirty="0">
                          <a:latin typeface="Arial"/>
                          <a:cs typeface="Arial"/>
                        </a:rPr>
                        <a:t>YEAR: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435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379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0264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50" b="1" i="1" spc="-5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6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883410" marR="5167630">
                        <a:lnSpc>
                          <a:spcPct val="10840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North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Division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DC; prepare checklist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  training;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meet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1620">
                <a:tc gridSpan="9">
                  <a:txBody>
                    <a:bodyPr/>
                    <a:lstStyle/>
                    <a:p>
                      <a:pPr marL="39370">
                        <a:lnSpc>
                          <a:spcPts val="1845"/>
                        </a:lnSpc>
                      </a:pPr>
                      <a:r>
                        <a:rPr sz="1600" spc="-12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369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100" b="1" spc="-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100" b="1" spc="-35" dirty="0">
                          <a:latin typeface="Trebuchet MS"/>
                          <a:cs typeface="Trebuchet MS"/>
                        </a:rPr>
                        <a:t>Day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100" b="1" spc="-45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Rate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834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279" marR="121920" indent="-59690">
                        <a:lnSpc>
                          <a:spcPts val="115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illed 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Presented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our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role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Ministry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70040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Convocation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Mercy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High School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Archdiocese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Attended Mayor's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Breakfast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grassroots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organizations,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70040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65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Family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League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Workgroup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Developed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framework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drafted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copy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70040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65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Engagement Arms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Newsletter(entry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reflective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65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content throughout the entire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day)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59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8636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6192"/>
            <a:ext cx="97853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100" dirty="0">
                <a:latin typeface="Arial"/>
                <a:cs typeface="Arial"/>
              </a:rPr>
              <a:t>/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6:36 </a:t>
            </a:r>
            <a:r>
              <a:rPr sz="850" spc="-4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4" y="244245"/>
            <a:ext cx="160782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2900"/>
              </a:lnSpc>
              <a:spcBef>
                <a:spcPts val="95"/>
              </a:spcBef>
            </a:pPr>
            <a:r>
              <a:rPr sz="850" spc="-15" dirty="0">
                <a:latin typeface="Arial"/>
                <a:cs typeface="Arial"/>
              </a:rPr>
              <a:t>Baltimore </a:t>
            </a:r>
            <a:r>
              <a:rPr sz="850" spc="-40" dirty="0">
                <a:latin typeface="Arial"/>
                <a:cs typeface="Arial"/>
              </a:rPr>
              <a:t>Consent Decree </a:t>
            </a:r>
            <a:r>
              <a:rPr sz="850" spc="10" dirty="0">
                <a:latin typeface="Arial"/>
                <a:cs typeface="Arial"/>
              </a:rPr>
              <a:t>Monitor  </a:t>
            </a:r>
            <a:r>
              <a:rPr sz="850" spc="-80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8" y="266193"/>
            <a:ext cx="3257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7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227"/>
          <a:ext cx="12183110" cy="4543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935"/>
                <a:gridCol w="853440"/>
                <a:gridCol w="3338829"/>
                <a:gridCol w="1047750"/>
                <a:gridCol w="814704"/>
                <a:gridCol w="1055370"/>
                <a:gridCol w="2895600"/>
                <a:gridCol w="1150620"/>
              </a:tblGrid>
              <a:tr h="15621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Council Hearing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where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7"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584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940.00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6978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610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Council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295910">
                        <a:lnSpc>
                          <a:spcPct val="1129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where Michael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Harrison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voted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become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850" spc="-114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Facebook Live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session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0" marR="276225">
                        <a:lnSpc>
                          <a:spcPct val="112900"/>
                        </a:lnSpc>
                        <a:spcBef>
                          <a:spcPts val="54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meeting/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new Neighborhood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Liaisons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0.5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933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0.5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9337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0.5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Michael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Harrison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voted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become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commissioner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14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Facebook Live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session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15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Ganesha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Martin,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director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Mayor's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Criminal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Justice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moving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forward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micro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850" spc="1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Consent Decree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briefing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conducted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CDIU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Bon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Secour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Center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P.A.C.E.(Police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Engagement)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Project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conducted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Dr.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Kevin Daniels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hosted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Druid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Heights 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CDC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Councilman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Leon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Pinkett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go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over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forum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agenda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meeting/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5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65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new Neighborhood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Liaisons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gridSpan="4">
                  <a:txBody>
                    <a:bodyPr/>
                    <a:lstStyle/>
                    <a:p>
                      <a:pPr marR="4445" algn="r">
                        <a:lnSpc>
                          <a:spcPts val="101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1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10"/>
                        </a:lnSpc>
                        <a:tabLst>
                          <a:tab pos="608330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4,700.00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08660" algn="r">
                        <a:lnSpc>
                          <a:spcPts val="101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6192"/>
            <a:ext cx="97853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100" dirty="0">
                <a:latin typeface="Arial"/>
                <a:cs typeface="Arial"/>
              </a:rPr>
              <a:t>/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6:36 </a:t>
            </a:r>
            <a:r>
              <a:rPr sz="850" spc="-4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4" y="244245"/>
            <a:ext cx="160782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2900"/>
              </a:lnSpc>
              <a:spcBef>
                <a:spcPts val="95"/>
              </a:spcBef>
            </a:pPr>
            <a:r>
              <a:rPr sz="850" spc="-15" dirty="0">
                <a:latin typeface="Arial"/>
                <a:cs typeface="Arial"/>
              </a:rPr>
              <a:t>Baltimore </a:t>
            </a:r>
            <a:r>
              <a:rPr sz="850" spc="-40" dirty="0">
                <a:latin typeface="Arial"/>
                <a:cs typeface="Arial"/>
              </a:rPr>
              <a:t>Consent Decree </a:t>
            </a:r>
            <a:r>
              <a:rPr sz="850" spc="10" dirty="0">
                <a:latin typeface="Arial"/>
                <a:cs typeface="Arial"/>
              </a:rPr>
              <a:t>Monitor  </a:t>
            </a:r>
            <a:r>
              <a:rPr sz="850" spc="-80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8" y="266193"/>
            <a:ext cx="3257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7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83110" cy="6222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73759"/>
                <a:gridCol w="3338195"/>
                <a:gridCol w="1047114"/>
                <a:gridCol w="814070"/>
                <a:gridCol w="1054734"/>
                <a:gridCol w="845820"/>
                <a:gridCol w="958850"/>
                <a:gridCol w="2240915"/>
              </a:tblGrid>
              <a:tr h="261620">
                <a:tc gridSpan="9">
                  <a:txBody>
                    <a:bodyPr/>
                    <a:lstStyle/>
                    <a:p>
                      <a:pPr marL="39370">
                        <a:lnSpc>
                          <a:spcPts val="1845"/>
                        </a:lnSpc>
                      </a:pPr>
                      <a:r>
                        <a:rPr sz="1600" spc="-2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21005">
                        <a:lnSpc>
                          <a:spcPts val="994"/>
                        </a:lnSpc>
                      </a:pP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415" algn="ctr">
                        <a:lnSpc>
                          <a:spcPts val="994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78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0665" marR="175260" indent="-40005">
                        <a:lnSpc>
                          <a:spcPct val="11290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Meal 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6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9050" algn="ctr">
                        <a:lnSpc>
                          <a:spcPts val="965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96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16330">
                        <a:lnSpc>
                          <a:spcPts val="96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965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65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ts val="965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Non-Meal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6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65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85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71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 marL="10115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Translation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Service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Spanish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conversion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brochure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66103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7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6192"/>
            <a:ext cx="97853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100" dirty="0">
                <a:latin typeface="Arial"/>
                <a:cs typeface="Arial"/>
              </a:rPr>
              <a:t>/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6:36 </a:t>
            </a:r>
            <a:r>
              <a:rPr sz="850" spc="-4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4" y="244245"/>
            <a:ext cx="160782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2900"/>
              </a:lnSpc>
              <a:spcBef>
                <a:spcPts val="95"/>
              </a:spcBef>
            </a:pPr>
            <a:r>
              <a:rPr sz="850" spc="-15" dirty="0">
                <a:latin typeface="Arial"/>
                <a:cs typeface="Arial"/>
              </a:rPr>
              <a:t>Baltimore </a:t>
            </a:r>
            <a:r>
              <a:rPr sz="850" spc="-40" dirty="0">
                <a:latin typeface="Arial"/>
                <a:cs typeface="Arial"/>
              </a:rPr>
              <a:t>Consent Decree </a:t>
            </a:r>
            <a:r>
              <a:rPr sz="850" spc="10" dirty="0">
                <a:latin typeface="Arial"/>
                <a:cs typeface="Arial"/>
              </a:rPr>
              <a:t>Monitor  </a:t>
            </a:r>
            <a:r>
              <a:rPr sz="850" spc="-80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8" y="266193"/>
            <a:ext cx="3257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7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5971" y="763017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0359" y="763017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5971" y="99618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0359" y="99618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5971" y="1229361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359" y="1229361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5971" y="1462533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0359" y="1462533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5971" y="1695705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30359" y="1695705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35971" y="1928877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30359" y="1928877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35971" y="216204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30359" y="216204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35971" y="2395221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0359" y="2395221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35971" y="2628393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30359" y="2628393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35971" y="2861565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30359" y="2861565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35971" y="3094737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30359" y="3094737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35971" y="332790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0359" y="332790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5971" y="3561081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30359" y="3561081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35971" y="3794253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30359" y="3794253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35971" y="4027425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30359" y="4027425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35971" y="4260597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30359" y="4260597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35971" y="449376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30359" y="449376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35971" y="4726941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30359" y="4726941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35971" y="4960113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30359" y="4960113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35971" y="5193285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30359" y="5193285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935971" y="5426457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230359" y="5426457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35971" y="565962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30359" y="565962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35971" y="5892801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30359" y="5892801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35971" y="6125973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30359" y="6125973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35971" y="6359145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230359" y="6359145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35971" y="6592316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230359" y="6592316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35971" y="6825489"/>
            <a:ext cx="5969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230359" y="6825489"/>
            <a:ext cx="819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30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3159" y="690498"/>
            <a:ext cx="0" cy="6297295"/>
          </a:xfrm>
          <a:custGeom>
            <a:avLst/>
            <a:gdLst/>
            <a:ahLst/>
            <a:cxnLst/>
            <a:rect l="l" t="t" r="r" b="b"/>
            <a:pathLst>
              <a:path h="6297295">
                <a:moveTo>
                  <a:pt x="0" y="0"/>
                </a:moveTo>
                <a:lnTo>
                  <a:pt x="0" y="6297028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148239" y="690498"/>
            <a:ext cx="0" cy="6297295"/>
          </a:xfrm>
          <a:custGeom>
            <a:avLst/>
            <a:gdLst/>
            <a:ahLst/>
            <a:cxnLst/>
            <a:rect l="l" t="t" r="r" b="b"/>
            <a:pathLst>
              <a:path h="6297295">
                <a:moveTo>
                  <a:pt x="0" y="0"/>
                </a:moveTo>
                <a:lnTo>
                  <a:pt x="0" y="6297028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419344" y="685800"/>
          <a:ext cx="3789045" cy="6304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/>
                <a:gridCol w="814070"/>
                <a:gridCol w="1054735"/>
                <a:gridCol w="845820"/>
              </a:tblGrid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</a:tbl>
          </a:graphicData>
        </a:graphic>
      </p:graphicFrame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20"/>
            <a:ext cx="846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5/1/2019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1:09 </a:t>
            </a:r>
            <a:r>
              <a:rPr sz="800" spc="-5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247" y="245440"/>
            <a:ext cx="1464945" cy="29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1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20"/>
            <a:ext cx="3009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516" y="842264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4492" y="842264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7992" y="830072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6004" y="1086103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9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516" y="1201928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4492" y="1201928"/>
            <a:ext cx="774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7992" y="1189736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6004" y="1380236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516" y="1496059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8583" y="1496059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17256" y="1483868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47992" y="1483868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3516" y="1745996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8583" y="1745996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2395" y="1733804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3516" y="2175764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78583" y="217576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4735" y="2163572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0.2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32395" y="2163572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16004" y="2483611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9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3516" y="2599435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78583" y="2599435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47992" y="2587244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16004" y="2907284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2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3516" y="3023108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78583" y="3023108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4735" y="3010916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5.2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2395" y="3010916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3516" y="3369055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78583" y="3369055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04735" y="3356864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4.4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32395" y="3356864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16004" y="3567176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1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1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47992" y="3670808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716004" y="3733291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2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3516" y="3628440"/>
            <a:ext cx="284480" cy="358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5700"/>
              </a:lnSpc>
              <a:spcBef>
                <a:spcPts val="9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0" dirty="0">
                <a:latin typeface="Arial"/>
                <a:cs typeface="Arial"/>
              </a:rPr>
              <a:t>h  </a:t>
            </a: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78583" y="3628440"/>
            <a:ext cx="128905" cy="3581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700" spc="15" dirty="0"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700" spc="15" dirty="0"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17256" y="3836924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47992" y="3836924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3516" y="4099052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78583" y="4099052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04735" y="4086860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1.7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32395" y="4086860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716004" y="4406900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1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3516" y="4522724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78583" y="452272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04735" y="4510532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2.4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32395" y="4510532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773916" y="4780280"/>
            <a:ext cx="6286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1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53516" y="4896104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78583" y="489610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04735" y="4883912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1.2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232395" y="4883912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716004" y="5371592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2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1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53516" y="5487416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78583" y="5487416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904735" y="5475224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25" dirty="0">
                <a:latin typeface="Times New Roman"/>
                <a:cs typeface="Times New Roman"/>
              </a:rPr>
              <a:t>1.1</a:t>
            </a:r>
            <a:r>
              <a:rPr sz="650" spc="5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32395" y="5475224"/>
            <a:ext cx="3371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35" dirty="0">
                <a:latin typeface="Times New Roman"/>
                <a:cs typeface="Times New Roman"/>
              </a:rPr>
              <a:t>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716004" y="5981192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1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6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53516" y="6097016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78583" y="6097016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47992" y="6084824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716004" y="6275324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4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53516" y="6391148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78583" y="6391148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17256" y="6378956"/>
            <a:ext cx="533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47992" y="6378956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53516" y="6610604"/>
            <a:ext cx="28448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25" dirty="0">
                <a:latin typeface="Arial"/>
                <a:cs typeface="Arial"/>
              </a:rPr>
              <a:t>M</a:t>
            </a:r>
            <a:r>
              <a:rPr sz="700" spc="15" dirty="0">
                <a:latin typeface="Arial"/>
                <a:cs typeface="Arial"/>
              </a:rPr>
              <a:t>a</a:t>
            </a:r>
            <a:r>
              <a:rPr sz="700" spc="5" dirty="0">
                <a:latin typeface="Arial"/>
                <a:cs typeface="Arial"/>
              </a:rPr>
              <a:t>r</a:t>
            </a:r>
            <a:r>
              <a:rPr sz="700" spc="20" dirty="0">
                <a:latin typeface="Arial"/>
                <a:cs typeface="Arial"/>
              </a:rPr>
              <a:t>c</a:t>
            </a:r>
            <a:r>
              <a:rPr sz="700" spc="15" dirty="0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78583" y="6610604"/>
            <a:ext cx="1289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47992" y="6598412"/>
            <a:ext cx="521334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850" algn="l"/>
              </a:tabLst>
            </a:pPr>
            <a:r>
              <a:rPr sz="650" spc="-35" dirty="0">
                <a:latin typeface="Times New Roman"/>
                <a:cs typeface="Times New Roman"/>
              </a:rPr>
              <a:t>$	475.00</a:t>
            </a:r>
            <a:r>
              <a:rPr sz="650" spc="70" dirty="0">
                <a:latin typeface="Times New Roman"/>
                <a:cs typeface="Times New Roman"/>
              </a:rPr>
              <a:t> </a:t>
            </a:r>
            <a:r>
              <a:rPr sz="650" spc="-35" dirty="0">
                <a:latin typeface="Times New Roman"/>
                <a:cs typeface="Times New Roman"/>
              </a:rPr>
              <a:t>$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716004" y="6694424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2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17256" y="6598412"/>
            <a:ext cx="154241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 Emails with </a:t>
            </a:r>
            <a:r>
              <a:rPr sz="650" spc="5" dirty="0">
                <a:latin typeface="Times New Roman"/>
                <a:cs typeface="Times New Roman"/>
              </a:rPr>
              <a:t>Foglesong </a:t>
            </a:r>
            <a:r>
              <a:rPr sz="650" dirty="0">
                <a:latin typeface="Times New Roman"/>
                <a:cs typeface="Times New Roman"/>
              </a:rPr>
              <a:t>re </a:t>
            </a:r>
            <a:r>
              <a:rPr sz="650" spc="-5" dirty="0">
                <a:latin typeface="Times New Roman"/>
                <a:cs typeface="Times New Roman"/>
              </a:rPr>
              <a:t>arrestee</a:t>
            </a:r>
            <a:r>
              <a:rPr sz="650" spc="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survey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855711" y="4510532"/>
            <a:ext cx="3325495" cy="2222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3215" marR="5080" indent="-311150">
              <a:lnSpc>
                <a:spcPts val="760"/>
              </a:lnSpc>
              <a:spcBef>
                <a:spcPts val="150"/>
              </a:spcBef>
            </a:pPr>
            <a:r>
              <a:rPr sz="650" spc="-30" dirty="0">
                <a:latin typeface="Times New Roman"/>
                <a:cs typeface="Times New Roman"/>
              </a:rPr>
              <a:t>1,140.00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 and revise April newsletter and email with Kelly re </a:t>
            </a:r>
            <a:r>
              <a:rPr sz="650" spc="15" dirty="0">
                <a:latin typeface="Times New Roman"/>
                <a:cs typeface="Times New Roman"/>
              </a:rPr>
              <a:t>same; </a:t>
            </a:r>
            <a:r>
              <a:rPr sz="650" dirty="0">
                <a:latin typeface="Times New Roman"/>
                <a:cs typeface="Times New Roman"/>
              </a:rPr>
              <a:t>emails with </a:t>
            </a:r>
            <a:r>
              <a:rPr sz="650" spc="5" dirty="0">
                <a:latin typeface="Times New Roman"/>
                <a:cs typeface="Times New Roman"/>
              </a:rPr>
              <a:t>community  </a:t>
            </a:r>
            <a:r>
              <a:rPr sz="650" dirty="0">
                <a:latin typeface="Times New Roman"/>
                <a:cs typeface="Times New Roman"/>
              </a:rPr>
              <a:t>engagement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team;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telephone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conference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BPD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outcome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assessments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913623" y="4086860"/>
            <a:ext cx="3437890" cy="318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65430" marR="5080" indent="-253365">
              <a:lnSpc>
                <a:spcPts val="760"/>
              </a:lnSpc>
              <a:spcBef>
                <a:spcPts val="150"/>
              </a:spcBef>
            </a:pPr>
            <a:r>
              <a:rPr sz="650" spc="-35" dirty="0">
                <a:latin typeface="Times New Roman"/>
                <a:cs typeface="Times New Roman"/>
              </a:rPr>
              <a:t>807.50</a:t>
            </a:r>
            <a:r>
              <a:rPr sz="650" spc="-3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revise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newsletter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Kelly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same;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FB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Live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10" dirty="0">
                <a:latin typeface="Times New Roman"/>
                <a:cs typeface="Times New Roman"/>
              </a:rPr>
              <a:t>session;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  with parties and </a:t>
            </a:r>
            <a:r>
              <a:rPr sz="650" spc="5" dirty="0">
                <a:latin typeface="Times New Roman"/>
                <a:cs typeface="Times New Roman"/>
              </a:rPr>
              <a:t>MT </a:t>
            </a:r>
            <a:r>
              <a:rPr sz="650" dirty="0">
                <a:latin typeface="Times New Roman"/>
                <a:cs typeface="Times New Roman"/>
              </a:rPr>
              <a:t>re revisions to use </a:t>
            </a:r>
            <a:r>
              <a:rPr sz="650" spc="5" dirty="0">
                <a:latin typeface="Times New Roman"/>
                <a:cs typeface="Times New Roman"/>
              </a:rPr>
              <a:t>of </a:t>
            </a:r>
            <a:r>
              <a:rPr sz="650" dirty="0">
                <a:latin typeface="Times New Roman"/>
                <a:cs typeface="Times New Roman"/>
              </a:rPr>
              <a:t>force and </a:t>
            </a:r>
            <a:r>
              <a:rPr sz="650" spc="15" dirty="0">
                <a:latin typeface="Times New Roman"/>
                <a:cs typeface="Times New Roman"/>
              </a:rPr>
              <a:t>S/S/A </a:t>
            </a:r>
            <a:r>
              <a:rPr sz="650" spc="5" dirty="0">
                <a:latin typeface="Times New Roman"/>
                <a:cs typeface="Times New Roman"/>
              </a:rPr>
              <a:t>policies; </a:t>
            </a:r>
            <a:r>
              <a:rPr sz="650" dirty="0">
                <a:latin typeface="Times New Roman"/>
                <a:cs typeface="Times New Roman"/>
              </a:rPr>
              <a:t>emails with </a:t>
            </a:r>
            <a:r>
              <a:rPr sz="650" spc="5" dirty="0">
                <a:latin typeface="Times New Roman"/>
                <a:cs typeface="Times New Roman"/>
              </a:rPr>
              <a:t>MT </a:t>
            </a:r>
            <a:r>
              <a:rPr sz="650" dirty="0">
                <a:latin typeface="Times New Roman"/>
                <a:cs typeface="Times New Roman"/>
              </a:rPr>
              <a:t>and </a:t>
            </a:r>
            <a:r>
              <a:rPr sz="650" spc="5" dirty="0">
                <a:latin typeface="Times New Roman"/>
                <a:cs typeface="Times New Roman"/>
              </a:rPr>
              <a:t>OPR  </a:t>
            </a:r>
            <a:r>
              <a:rPr sz="650" dirty="0">
                <a:latin typeface="Times New Roman"/>
                <a:cs typeface="Times New Roman"/>
              </a:rPr>
              <a:t>compliance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reviews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updated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assessment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tool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913623" y="4883912"/>
            <a:ext cx="3440429" cy="41402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65430" marR="5080" indent="-253365">
              <a:lnSpc>
                <a:spcPts val="760"/>
              </a:lnSpc>
              <a:spcBef>
                <a:spcPts val="150"/>
              </a:spcBef>
            </a:pPr>
            <a:r>
              <a:rPr sz="650" spc="-35" dirty="0">
                <a:latin typeface="Times New Roman"/>
                <a:cs typeface="Times New Roman"/>
              </a:rPr>
              <a:t>570.00 </a:t>
            </a:r>
            <a:r>
              <a:rPr sz="650" dirty="0">
                <a:latin typeface="Times New Roman"/>
                <a:cs typeface="Times New Roman"/>
              </a:rPr>
              <a:t>Review and edit April newsletter and emails with Kelly and </a:t>
            </a:r>
            <a:r>
              <a:rPr sz="650" spc="5" dirty="0">
                <a:latin typeface="Times New Roman"/>
                <a:cs typeface="Times New Roman"/>
              </a:rPr>
              <a:t>Judge </a:t>
            </a:r>
            <a:r>
              <a:rPr sz="650" dirty="0">
                <a:latin typeface="Times New Roman"/>
                <a:cs typeface="Times New Roman"/>
              </a:rPr>
              <a:t>Bredar re </a:t>
            </a:r>
            <a:r>
              <a:rPr sz="650" spc="15" dirty="0">
                <a:latin typeface="Times New Roman"/>
                <a:cs typeface="Times New Roman"/>
              </a:rPr>
              <a:t>same; </a:t>
            </a:r>
            <a:r>
              <a:rPr sz="650" dirty="0">
                <a:latin typeface="Times New Roman"/>
                <a:cs typeface="Times New Roman"/>
              </a:rPr>
              <a:t>confer with  </a:t>
            </a:r>
            <a:r>
              <a:rPr sz="650" spc="5" dirty="0">
                <a:latin typeface="Times New Roman"/>
                <a:cs typeface="Times New Roman"/>
              </a:rPr>
              <a:t>Bowman </a:t>
            </a:r>
            <a:r>
              <a:rPr sz="650" dirty="0">
                <a:latin typeface="Times New Roman"/>
                <a:cs typeface="Times New Roman"/>
              </a:rPr>
              <a:t>re potential improvements to team </a:t>
            </a:r>
            <a:r>
              <a:rPr sz="650" spc="5" dirty="0">
                <a:latin typeface="Times New Roman"/>
                <a:cs typeface="Times New Roman"/>
              </a:rPr>
              <a:t>operations; </a:t>
            </a:r>
            <a:r>
              <a:rPr sz="650" dirty="0">
                <a:latin typeface="Times New Roman"/>
                <a:cs typeface="Times New Roman"/>
              </a:rPr>
              <a:t>attention to policies </a:t>
            </a:r>
            <a:r>
              <a:rPr sz="650" spc="5" dirty="0">
                <a:latin typeface="Times New Roman"/>
                <a:cs typeface="Times New Roman"/>
              </a:rPr>
              <a:t>on </a:t>
            </a:r>
            <a:r>
              <a:rPr sz="650" dirty="0">
                <a:latin typeface="Times New Roman"/>
                <a:cs typeface="Times New Roman"/>
              </a:rPr>
              <a:t>overtime and  </a:t>
            </a:r>
            <a:r>
              <a:rPr sz="650" spc="5" dirty="0">
                <a:latin typeface="Times New Roman"/>
                <a:cs typeface="Times New Roman"/>
              </a:rPr>
              <a:t>time/attendance;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Thompson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monthly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meetings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court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for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remainder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of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year;  </a:t>
            </a:r>
            <a:r>
              <a:rPr sz="650" dirty="0">
                <a:latin typeface="Times New Roman"/>
                <a:cs typeface="Times New Roman"/>
              </a:rPr>
              <a:t>confer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Thompson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budget;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confer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Mygatt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outcome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assessments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expert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913623" y="5475224"/>
            <a:ext cx="3451225" cy="318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65430" marR="5080" indent="-253365">
              <a:lnSpc>
                <a:spcPts val="760"/>
              </a:lnSpc>
              <a:spcBef>
                <a:spcPts val="150"/>
              </a:spcBef>
            </a:pPr>
            <a:r>
              <a:rPr sz="650" spc="-35" dirty="0">
                <a:latin typeface="Times New Roman"/>
                <a:cs typeface="Times New Roman"/>
              </a:rPr>
              <a:t>522.50 </a:t>
            </a:r>
            <a:r>
              <a:rPr sz="650" dirty="0">
                <a:latin typeface="Times New Roman"/>
                <a:cs typeface="Times New Roman"/>
              </a:rPr>
              <a:t>Emails with Kelly re </a:t>
            </a:r>
            <a:r>
              <a:rPr sz="650" spc="5" dirty="0">
                <a:latin typeface="Times New Roman"/>
                <a:cs typeface="Times New Roman"/>
              </a:rPr>
              <a:t>MT newsletter; </a:t>
            </a:r>
            <a:r>
              <a:rPr sz="650" dirty="0">
                <a:latin typeface="Times New Roman"/>
                <a:cs typeface="Times New Roman"/>
              </a:rPr>
              <a:t>watch </a:t>
            </a:r>
            <a:r>
              <a:rPr sz="650" spc="5" dirty="0">
                <a:latin typeface="Times New Roman"/>
                <a:cs typeface="Times New Roman"/>
              </a:rPr>
              <a:t>BPD/Harrison </a:t>
            </a:r>
            <a:r>
              <a:rPr sz="650" dirty="0">
                <a:latin typeface="Times New Roman"/>
                <a:cs typeface="Times New Roman"/>
              </a:rPr>
              <a:t>briefing before </a:t>
            </a:r>
            <a:r>
              <a:rPr sz="650" spc="5" dirty="0">
                <a:latin typeface="Times New Roman"/>
                <a:cs typeface="Times New Roman"/>
              </a:rPr>
              <a:t>House </a:t>
            </a:r>
            <a:r>
              <a:rPr sz="650" dirty="0">
                <a:latin typeface="Times New Roman"/>
                <a:cs typeface="Times New Roman"/>
              </a:rPr>
              <a:t>Judiciary  </a:t>
            </a:r>
            <a:r>
              <a:rPr sz="650" spc="5" dirty="0">
                <a:latin typeface="Times New Roman"/>
                <a:cs typeface="Times New Roman"/>
              </a:rPr>
              <a:t>Committee;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court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Thompson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monthly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meeting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spc="10" dirty="0">
                <a:latin typeface="Times New Roman"/>
                <a:cs typeface="Times New Roman"/>
              </a:rPr>
              <a:t>schedule;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parties  re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outcome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assessment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10" dirty="0">
                <a:latin typeface="Times New Roman"/>
                <a:cs typeface="Times New Roman"/>
              </a:rPr>
              <a:t>expert;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Wirzberger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Academy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staffing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017256" y="6084824"/>
            <a:ext cx="316674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r>
              <a:rPr sz="650" spc="14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 </a:t>
            </a:r>
            <a:r>
              <a:rPr sz="650" spc="5" dirty="0">
                <a:latin typeface="Times New Roman"/>
                <a:cs typeface="Times New Roman"/>
              </a:rPr>
              <a:t>community </a:t>
            </a:r>
            <a:r>
              <a:rPr sz="650" dirty="0">
                <a:latin typeface="Times New Roman"/>
                <a:cs typeface="Times New Roman"/>
              </a:rPr>
              <a:t>training committee proposal and emails with Kelly and Barge re same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50200" y="2163572"/>
            <a:ext cx="3457575" cy="318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28600" marR="5080" indent="-216535">
              <a:lnSpc>
                <a:spcPts val="760"/>
              </a:lnSpc>
              <a:spcBef>
                <a:spcPts val="150"/>
              </a:spcBef>
            </a:pPr>
            <a:r>
              <a:rPr sz="650" spc="-30" dirty="0">
                <a:latin typeface="Times New Roman"/>
                <a:cs typeface="Times New Roman"/>
              </a:rPr>
              <a:t>95.00 </a:t>
            </a:r>
            <a:r>
              <a:rPr sz="650" spc="5" dirty="0">
                <a:latin typeface="Times New Roman"/>
                <a:cs typeface="Times New Roman"/>
              </a:rPr>
              <a:t>Community </a:t>
            </a:r>
            <a:r>
              <a:rPr sz="650" dirty="0">
                <a:latin typeface="Times New Roman"/>
                <a:cs typeface="Times New Roman"/>
              </a:rPr>
              <a:t>engagement team </a:t>
            </a:r>
            <a:r>
              <a:rPr sz="650" spc="10" dirty="0">
                <a:latin typeface="Times New Roman"/>
                <a:cs typeface="Times New Roman"/>
              </a:rPr>
              <a:t>call; </a:t>
            </a:r>
            <a:r>
              <a:rPr sz="650" dirty="0">
                <a:latin typeface="Times New Roman"/>
                <a:cs typeface="Times New Roman"/>
              </a:rPr>
              <a:t>review and revise </a:t>
            </a:r>
            <a:r>
              <a:rPr sz="650" spc="5" dirty="0">
                <a:latin typeface="Times New Roman"/>
                <a:cs typeface="Times New Roman"/>
              </a:rPr>
              <a:t>PSA </a:t>
            </a:r>
            <a:r>
              <a:rPr sz="650" dirty="0">
                <a:latin typeface="Times New Roman"/>
                <a:cs typeface="Times New Roman"/>
              </a:rPr>
              <a:t>for </a:t>
            </a:r>
            <a:r>
              <a:rPr sz="650" spc="5" dirty="0">
                <a:latin typeface="Times New Roman"/>
                <a:cs typeface="Times New Roman"/>
              </a:rPr>
              <a:t>community </a:t>
            </a:r>
            <a:r>
              <a:rPr sz="650" spc="15" dirty="0">
                <a:latin typeface="Times New Roman"/>
                <a:cs typeface="Times New Roman"/>
              </a:rPr>
              <a:t>forum; </a:t>
            </a:r>
            <a:r>
              <a:rPr sz="650" dirty="0">
                <a:latin typeface="Times New Roman"/>
                <a:cs typeface="Times New Roman"/>
              </a:rPr>
              <a:t>confer with  Drake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meeting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returning</a:t>
            </a:r>
            <a:r>
              <a:rPr sz="650" spc="-5" dirty="0">
                <a:latin typeface="Times New Roman"/>
                <a:cs typeface="Times New Roman"/>
              </a:rPr>
              <a:t> citizen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organizations;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community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spc="10" dirty="0">
                <a:latin typeface="Times New Roman"/>
                <a:cs typeface="Times New Roman"/>
              </a:rPr>
              <a:t>survey;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CVs  </a:t>
            </a:r>
            <a:r>
              <a:rPr sz="650" dirty="0">
                <a:latin typeface="Times New Roman"/>
                <a:cs typeface="Times New Roman"/>
              </a:rPr>
              <a:t>for </a:t>
            </a:r>
            <a:r>
              <a:rPr sz="650" spc="-5" dirty="0">
                <a:latin typeface="Times New Roman"/>
                <a:cs typeface="Times New Roman"/>
              </a:rPr>
              <a:t>stastician</a:t>
            </a:r>
            <a:r>
              <a:rPr sz="650" spc="-4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position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855711" y="2587244"/>
            <a:ext cx="3521710" cy="54991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3215" marR="5080" indent="-149860">
              <a:lnSpc>
                <a:spcPts val="760"/>
              </a:lnSpc>
              <a:spcBef>
                <a:spcPts val="150"/>
              </a:spcBef>
            </a:pPr>
            <a:r>
              <a:rPr sz="650" dirty="0">
                <a:latin typeface="Times New Roman"/>
                <a:cs typeface="Times New Roman"/>
              </a:rPr>
              <a:t>- Revise request for extension deadlines for supervision effectiveness protocols and emails with  parties re </a:t>
            </a:r>
            <a:r>
              <a:rPr sz="650" spc="15" dirty="0">
                <a:latin typeface="Times New Roman"/>
                <a:cs typeface="Times New Roman"/>
              </a:rPr>
              <a:t>same; </a:t>
            </a:r>
            <a:r>
              <a:rPr sz="650" dirty="0">
                <a:latin typeface="Times New Roman"/>
                <a:cs typeface="Times New Roman"/>
              </a:rPr>
              <a:t>telephone conference with Barge and prospective team </a:t>
            </a:r>
            <a:r>
              <a:rPr sz="650" spc="5" dirty="0">
                <a:latin typeface="Times New Roman"/>
                <a:cs typeface="Times New Roman"/>
              </a:rPr>
              <a:t>statistician; </a:t>
            </a:r>
            <a:r>
              <a:rPr sz="650" dirty="0">
                <a:latin typeface="Times New Roman"/>
                <a:cs typeface="Times New Roman"/>
              </a:rPr>
              <a:t>emails with  IUR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Barge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community</a:t>
            </a:r>
            <a:r>
              <a:rPr sz="650" spc="-1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survey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and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confer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</a:t>
            </a:r>
            <a:r>
              <a:rPr sz="650" spc="-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Barge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same;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telephone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conference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with  Barge and prospective team</a:t>
            </a:r>
            <a:r>
              <a:rPr sz="650" spc="-85" dirty="0">
                <a:latin typeface="Times New Roman"/>
                <a:cs typeface="Times New Roman"/>
              </a:rPr>
              <a:t> </a:t>
            </a:r>
            <a:r>
              <a:rPr sz="650" spc="-5" dirty="0">
                <a:latin typeface="Times New Roman"/>
                <a:cs typeface="Times New Roman"/>
              </a:rPr>
              <a:t>stastician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650" spc="-30" dirty="0">
                <a:latin typeface="Times New Roman"/>
                <a:cs typeface="Times New Roman"/>
              </a:rPr>
              <a:t>2,470.00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55711" y="3356864"/>
            <a:ext cx="3541395" cy="2222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3215" marR="5080" indent="-311150">
              <a:lnSpc>
                <a:spcPts val="760"/>
              </a:lnSpc>
              <a:spcBef>
                <a:spcPts val="150"/>
              </a:spcBef>
            </a:pPr>
            <a:r>
              <a:rPr sz="650" spc="-30" dirty="0">
                <a:latin typeface="Times New Roman"/>
                <a:cs typeface="Times New Roman"/>
              </a:rPr>
              <a:t>2,090.00</a:t>
            </a:r>
            <a:r>
              <a:rPr sz="650" dirty="0">
                <a:latin typeface="Times New Roman"/>
                <a:cs typeface="Times New Roman"/>
              </a:rPr>
              <a:t> Meet with </a:t>
            </a:r>
            <a:r>
              <a:rPr sz="650" spc="5" dirty="0">
                <a:latin typeface="Times New Roman"/>
                <a:cs typeface="Times New Roman"/>
              </a:rPr>
              <a:t>Thompson </a:t>
            </a:r>
            <a:r>
              <a:rPr sz="650" dirty="0">
                <a:latin typeface="Times New Roman"/>
                <a:cs typeface="Times New Roman"/>
              </a:rPr>
              <a:t>to discuss various </a:t>
            </a:r>
            <a:r>
              <a:rPr sz="650" spc="10" dirty="0">
                <a:latin typeface="Times New Roman"/>
                <a:cs typeface="Times New Roman"/>
              </a:rPr>
              <a:t>issues; </a:t>
            </a:r>
            <a:r>
              <a:rPr sz="650" dirty="0">
                <a:latin typeface="Times New Roman"/>
                <a:cs typeface="Times New Roman"/>
              </a:rPr>
              <a:t>emails with court re </a:t>
            </a:r>
            <a:r>
              <a:rPr sz="650" spc="5" dirty="0">
                <a:latin typeface="Times New Roman"/>
                <a:cs typeface="Times New Roman"/>
              </a:rPr>
              <a:t>outcome </a:t>
            </a:r>
            <a:r>
              <a:rPr sz="650" dirty="0">
                <a:latin typeface="Times New Roman"/>
                <a:cs typeface="Times New Roman"/>
              </a:rPr>
              <a:t>assessment experts  to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add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to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15" dirty="0">
                <a:latin typeface="Times New Roman"/>
                <a:cs typeface="Times New Roman"/>
              </a:rPr>
              <a:t>team;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follow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up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on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5" dirty="0">
                <a:latin typeface="Times New Roman"/>
                <a:cs typeface="Times New Roman"/>
              </a:rPr>
              <a:t>OPR</a:t>
            </a:r>
            <a:r>
              <a:rPr sz="650" spc="-15" dirty="0">
                <a:latin typeface="Times New Roman"/>
                <a:cs typeface="Times New Roman"/>
              </a:rPr>
              <a:t> </a:t>
            </a:r>
            <a:r>
              <a:rPr sz="650" spc="-5" dirty="0">
                <a:latin typeface="Times New Roman"/>
                <a:cs typeface="Times New Roman"/>
              </a:rPr>
              <a:t>file</a:t>
            </a:r>
            <a:r>
              <a:rPr sz="650" spc="-2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review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017256" y="830072"/>
            <a:ext cx="3274695" cy="2222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61925" marR="5080" indent="-149860">
              <a:lnSpc>
                <a:spcPts val="760"/>
              </a:lnSpc>
              <a:spcBef>
                <a:spcPts val="15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r>
              <a:rPr sz="650" spc="9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 with parties and C. Cole re officer focus </a:t>
            </a:r>
            <a:r>
              <a:rPr sz="650" spc="15" dirty="0">
                <a:latin typeface="Times New Roman"/>
                <a:cs typeface="Times New Roman"/>
              </a:rPr>
              <a:t>groups; </a:t>
            </a:r>
            <a:r>
              <a:rPr sz="650" dirty="0">
                <a:latin typeface="Times New Roman"/>
                <a:cs typeface="Times New Roman"/>
              </a:rPr>
              <a:t>emails/confer with Barge and IUR re  </a:t>
            </a:r>
            <a:r>
              <a:rPr sz="650" spc="5" dirty="0">
                <a:latin typeface="Times New Roman"/>
                <a:cs typeface="Times New Roman"/>
              </a:rPr>
              <a:t>community</a:t>
            </a:r>
            <a:r>
              <a:rPr sz="650" spc="-2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survey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017256" y="1189736"/>
            <a:ext cx="3177540" cy="2222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61925" marR="5080" indent="-149860">
              <a:lnSpc>
                <a:spcPts val="760"/>
              </a:lnSpc>
              <a:spcBef>
                <a:spcPts val="150"/>
              </a:spcBef>
            </a:pPr>
            <a:r>
              <a:rPr sz="650" dirty="0">
                <a:latin typeface="Times New Roman"/>
                <a:cs typeface="Times New Roman"/>
              </a:rPr>
              <a:t>-</a:t>
            </a:r>
            <a:r>
              <a:rPr sz="650" spc="105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Emails with IUR re </a:t>
            </a:r>
            <a:r>
              <a:rPr sz="650" spc="5" dirty="0">
                <a:latin typeface="Times New Roman"/>
                <a:cs typeface="Times New Roman"/>
              </a:rPr>
              <a:t>community </a:t>
            </a:r>
            <a:r>
              <a:rPr sz="650" dirty="0">
                <a:latin typeface="Times New Roman"/>
                <a:cs typeface="Times New Roman"/>
              </a:rPr>
              <a:t>survey and cursory review </a:t>
            </a:r>
            <a:r>
              <a:rPr sz="650" spc="5" dirty="0">
                <a:latin typeface="Times New Roman"/>
                <a:cs typeface="Times New Roman"/>
              </a:rPr>
              <a:t>of </a:t>
            </a:r>
            <a:r>
              <a:rPr sz="650" dirty="0">
                <a:latin typeface="Times New Roman"/>
                <a:cs typeface="Times New Roman"/>
              </a:rPr>
              <a:t>video </a:t>
            </a:r>
            <a:r>
              <a:rPr sz="650" spc="5" dirty="0">
                <a:latin typeface="Times New Roman"/>
                <a:cs typeface="Times New Roman"/>
              </a:rPr>
              <a:t>of </a:t>
            </a:r>
            <a:r>
              <a:rPr sz="650" dirty="0">
                <a:latin typeface="Times New Roman"/>
                <a:cs typeface="Times New Roman"/>
              </a:rPr>
              <a:t>interviewer training  session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017256" y="3670808"/>
            <a:ext cx="220789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dirty="0">
                <a:latin typeface="Times New Roman"/>
                <a:cs typeface="Times New Roman"/>
              </a:rPr>
              <a:t>- Emails with Barge and parties re </a:t>
            </a:r>
            <a:r>
              <a:rPr sz="650" spc="5" dirty="0">
                <a:latin typeface="Times New Roman"/>
                <a:cs typeface="Times New Roman"/>
              </a:rPr>
              <a:t>outcome </a:t>
            </a:r>
            <a:r>
              <a:rPr sz="650" dirty="0">
                <a:latin typeface="Times New Roman"/>
                <a:cs typeface="Times New Roman"/>
              </a:rPr>
              <a:t>assessment</a:t>
            </a:r>
            <a:r>
              <a:rPr sz="650" spc="-40" dirty="0">
                <a:latin typeface="Times New Roman"/>
                <a:cs typeface="Times New Roman"/>
              </a:rPr>
              <a:t> </a:t>
            </a:r>
            <a:r>
              <a:rPr sz="650" dirty="0">
                <a:latin typeface="Times New Roman"/>
                <a:cs typeface="Times New Roman"/>
              </a:rPr>
              <a:t>experts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43115" y="856627"/>
            <a:ext cx="0" cy="5969635"/>
          </a:xfrm>
          <a:custGeom>
            <a:avLst/>
            <a:gdLst/>
            <a:ahLst/>
            <a:cxnLst/>
            <a:rect l="l" t="t" r="r" b="b"/>
            <a:pathLst>
              <a:path h="5969634">
                <a:moveTo>
                  <a:pt x="0" y="0"/>
                </a:moveTo>
                <a:lnTo>
                  <a:pt x="0" y="596935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118783" y="856627"/>
            <a:ext cx="0" cy="5969635"/>
          </a:xfrm>
          <a:custGeom>
            <a:avLst/>
            <a:gdLst/>
            <a:ahLst/>
            <a:cxnLst/>
            <a:rect l="l" t="t" r="r" b="b"/>
            <a:pathLst>
              <a:path h="5969634">
                <a:moveTo>
                  <a:pt x="0" y="0"/>
                </a:moveTo>
                <a:lnTo>
                  <a:pt x="0" y="5969355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2334755" y="852068"/>
          <a:ext cx="4227830" cy="5963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7830"/>
              </a:tblGrid>
              <a:tr h="359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9259">
                <a:tc>
                  <a:txBody>
                    <a:bodyPr/>
                    <a:lstStyle/>
                    <a:p>
                      <a:pPr marL="20955" marR="132080">
                        <a:lnSpc>
                          <a:spcPts val="650"/>
                        </a:lnSpc>
                        <a:spcBef>
                          <a:spcPts val="170"/>
                        </a:spcBef>
                      </a:pPr>
                      <a:r>
                        <a:rPr sz="650" spc="5" dirty="0">
                          <a:latin typeface="Times New Roman"/>
                          <a:cs typeface="Times New Roman"/>
                        </a:rPr>
                        <a:t>Re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Telephone conference with prospective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sttaistician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 follow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up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 Barge re same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(/5);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 update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OPR cases  under review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by MT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DOJ.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1778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extension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supervision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effectiveness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protocols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1778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evaluate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Aden,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Smoot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17780">
                        <a:lnSpc>
                          <a:spcPts val="680"/>
                        </a:lnSpc>
                      </a:pPr>
                      <a:r>
                        <a:rPr sz="650" spc="5" dirty="0">
                          <a:latin typeface="Times New Roman"/>
                          <a:cs typeface="Times New Roman"/>
                        </a:rPr>
                        <a:t>Monthly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meeting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court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(re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hiring,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recruitment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retention)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meeting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court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1778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Distill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observations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20" dirty="0">
                          <a:latin typeface="Times New Roman"/>
                          <a:cs typeface="Times New Roman"/>
                        </a:rPr>
                        <a:t>Aden;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DOJ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outcome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assessments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experts;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academy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needs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assessment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organization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chart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1778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Call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disucss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matters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note;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engagement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letter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Toronto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770"/>
                        </a:lnSpc>
                      </a:pPr>
                      <a:r>
                        <a:rPr sz="650" spc="-5" dirty="0">
                          <a:latin typeface="Times New Roman"/>
                          <a:cs typeface="Times New Roman"/>
                        </a:rPr>
                        <a:t>arrestee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17780">
                        <a:lnSpc>
                          <a:spcPts val="670"/>
                        </a:lnSpc>
                      </a:pPr>
                      <a:r>
                        <a:rPr sz="650" spc="5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Barge,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Thompson,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Aden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Smoot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compliance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reviews;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new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incident report form and review</a:t>
                      </a:r>
                      <a:r>
                        <a:rPr sz="6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1778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724,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725,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40" dirty="0">
                          <a:latin typeface="Times New Roman"/>
                          <a:cs typeface="Times New Roman"/>
                        </a:rPr>
                        <a:t>1115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filing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court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3" name="object 9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908330" y="1727299"/>
            <a:ext cx="20256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spc="-65" dirty="0">
                <a:latin typeface="Times New Roman"/>
                <a:cs typeface="Times New Roman"/>
              </a:rPr>
              <a:t>0.6</a:t>
            </a:r>
            <a:r>
              <a:rPr sz="750" spc="-30" dirty="0">
                <a:latin typeface="Times New Roman"/>
                <a:cs typeface="Times New Roman"/>
              </a:rPr>
              <a:t> </a:t>
            </a:r>
            <a:r>
              <a:rPr sz="975" spc="-52" baseline="4273" dirty="0">
                <a:latin typeface="Times New Roman"/>
                <a:cs typeface="Times New Roman"/>
              </a:rPr>
              <a:t>$</a:t>
            </a:r>
            <a:endParaRPr sz="975" baseline="4273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12786" y="1733913"/>
            <a:ext cx="230504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15" dirty="0">
                <a:latin typeface="Times New Roman"/>
                <a:cs typeface="Times New Roman"/>
              </a:rPr>
              <a:t>285</a:t>
            </a:r>
            <a:r>
              <a:rPr sz="600" spc="10" dirty="0">
                <a:latin typeface="Times New Roman"/>
                <a:cs typeface="Times New Roman"/>
              </a:rPr>
              <a:t>.</a:t>
            </a:r>
            <a:r>
              <a:rPr sz="600" spc="-15" dirty="0">
                <a:latin typeface="Times New Roman"/>
                <a:cs typeface="Times New Roman"/>
              </a:rPr>
              <a:t>0</a:t>
            </a:r>
            <a:r>
              <a:rPr sz="600" spc="-10" dirty="0"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6192"/>
            <a:ext cx="97853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100" dirty="0">
                <a:latin typeface="Arial"/>
                <a:cs typeface="Arial"/>
              </a:rPr>
              <a:t>/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6:36 </a:t>
            </a:r>
            <a:r>
              <a:rPr sz="850" spc="-40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4" y="244245"/>
            <a:ext cx="160782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2900"/>
              </a:lnSpc>
              <a:spcBef>
                <a:spcPts val="95"/>
              </a:spcBef>
            </a:pPr>
            <a:r>
              <a:rPr sz="850" spc="-15" dirty="0">
                <a:latin typeface="Arial"/>
                <a:cs typeface="Arial"/>
              </a:rPr>
              <a:t>Baltimore </a:t>
            </a:r>
            <a:r>
              <a:rPr sz="850" spc="-40" dirty="0">
                <a:latin typeface="Arial"/>
                <a:cs typeface="Arial"/>
              </a:rPr>
              <a:t>Consent Decree </a:t>
            </a:r>
            <a:r>
              <a:rPr sz="850" spc="10" dirty="0">
                <a:latin typeface="Arial"/>
                <a:cs typeface="Arial"/>
              </a:rPr>
              <a:t>Monitor  </a:t>
            </a:r>
            <a:r>
              <a:rPr sz="850" spc="-80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8" y="266193"/>
            <a:ext cx="3257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70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5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5800"/>
          <a:ext cx="9942830" cy="133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5570"/>
                <a:gridCol w="1047114"/>
                <a:gridCol w="814069"/>
                <a:gridCol w="1054734"/>
                <a:gridCol w="845820"/>
                <a:gridCol w="958850"/>
              </a:tblGrid>
              <a:tr h="23304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70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7670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tabLst>
                          <a:tab pos="7670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tabLst>
                          <a:tab pos="7670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745"/>
                        </a:spcBef>
                        <a:tabLst>
                          <a:tab pos="7670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1010"/>
                        </a:lnSpc>
                        <a:tabLst>
                          <a:tab pos="907415" algn="l"/>
                          <a:tab pos="1506220" algn="l"/>
                        </a:tabLst>
                      </a:pPr>
                      <a:r>
                        <a:rPr sz="850" spc="-75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$	45.00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4015" y="2152027"/>
          <a:ext cx="7084059" cy="951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69950"/>
                <a:gridCol w="5202555"/>
              </a:tblGrid>
              <a:tr h="146050"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81000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4,700.00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522605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45.00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R="2540" algn="r">
                        <a:lnSpc>
                          <a:spcPts val="101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TOTA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010"/>
                        </a:lnSpc>
                        <a:tabLst>
                          <a:tab pos="381000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4,745.00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R="2540" algn="r">
                        <a:lnSpc>
                          <a:spcPts val="101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2940">
                        <a:lnSpc>
                          <a:spcPts val="101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 gridSpan="3">
                  <a:txBody>
                    <a:bodyPr/>
                    <a:lstStyle/>
                    <a:p>
                      <a:pPr marR="1949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6304280" algn="l"/>
                        </a:tabLst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RK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89109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9657" y="9589109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994"/>
          <a:ext cx="11386185" cy="6234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4625"/>
                <a:gridCol w="828039"/>
                <a:gridCol w="631190"/>
                <a:gridCol w="757554"/>
                <a:gridCol w="2790190"/>
                <a:gridCol w="523875"/>
                <a:gridCol w="547370"/>
              </a:tblGrid>
              <a:tr h="93027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150"/>
                        </a:lnSpc>
                        <a:tabLst>
                          <a:tab pos="6765925" algn="l"/>
                        </a:tabLst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975" b="1" spc="-22" baseline="34188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975" baseline="34188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90"/>
                        </a:lnSpc>
                        <a:tabLst>
                          <a:tab pos="6765925" algn="l"/>
                        </a:tabLst>
                      </a:pPr>
                      <a:r>
                        <a:rPr sz="1500" spc="-82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50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-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35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1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45"/>
                        </a:lnSpc>
                        <a:tabLst>
                          <a:tab pos="6765925" algn="l"/>
                        </a:tabLst>
                      </a:pPr>
                      <a:r>
                        <a:rPr sz="1650" spc="-30" baseline="-20202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44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37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42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766559" marR="27940">
                        <a:lnSpc>
                          <a:spcPct val="113799"/>
                        </a:lnSpc>
                        <a:spcBef>
                          <a:spcPts val="355"/>
                        </a:spcBef>
                        <a:buAutoNum type="arabicPeriod" startAt="3"/>
                        <a:tabLst>
                          <a:tab pos="6852284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work 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inevitably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871334" indent="-10477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6871970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else.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ts val="919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8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20320" indent="1270" algn="ctr">
                        <a:lnSpc>
                          <a:spcPct val="114999"/>
                        </a:lnSpc>
                        <a:spcBef>
                          <a:spcPts val="3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37465" marR="27940" algn="ctr">
                        <a:lnSpc>
                          <a:spcPct val="114999"/>
                        </a:lnSpc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expenses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7540">
                        <a:lnSpc>
                          <a:spcPts val="905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1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CMPI (BCMC)-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Wharton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95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3/31/2019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19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7630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3567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50" b="1" i="1" spc="-5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703705" marR="4865370">
                        <a:lnSpc>
                          <a:spcPts val="969"/>
                        </a:lnSpc>
                        <a:spcBef>
                          <a:spcPts val="35"/>
                        </a:spcBef>
                      </a:pP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 of in-service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566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Time)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95885" indent="-45720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nbil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Contacted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candidates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who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received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position.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Southeast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Collected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NLS.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Central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315.00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brochures.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faith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commun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memebers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Western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Worked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setting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meetings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interest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groups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195.00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NW,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Southern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300.00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Contacted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candidates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didnt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get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position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260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90.00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64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Created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flyer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posted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Team.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260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260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NW,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Southern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15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300.00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Worked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responding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Twitter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page.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941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260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90.00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9769"/>
          <a:ext cx="11386185" cy="38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/>
                <a:gridCol w="839469"/>
                <a:gridCol w="3603625"/>
                <a:gridCol w="826135"/>
                <a:gridCol w="631189"/>
                <a:gridCol w="756284"/>
                <a:gridCol w="3862704"/>
              </a:tblGrid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08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facilitated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Training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led Neighborhood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Team.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7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NW,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Southern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300.00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Worked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emailing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council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contact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lists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08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08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Facilitated 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FB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Live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led 2nd Neighborhood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Training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232.50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NE, SW,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NW,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Southern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300.00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Stared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securing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sign language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interpreters, translation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service,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2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2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08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68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08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 algn="r">
                        <a:lnSpc>
                          <a:spcPts val="77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775"/>
                        </a:lnSpc>
                      </a:pP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TOTAL: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775"/>
                        </a:lnSpc>
                        <a:tabLst>
                          <a:tab pos="412750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4,027.50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44830" algn="r">
                        <a:lnSpc>
                          <a:spcPts val="77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994"/>
          <a:ext cx="11386185" cy="605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3355"/>
                <a:gridCol w="828039"/>
                <a:gridCol w="629919"/>
                <a:gridCol w="758190"/>
                <a:gridCol w="662304"/>
                <a:gridCol w="845820"/>
                <a:gridCol w="2354579"/>
              </a:tblGrid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19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1470">
                        <a:lnSpc>
                          <a:spcPts val="765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510" algn="ctr">
                        <a:lnSpc>
                          <a:spcPts val="765"/>
                        </a:lnSpc>
                      </a:pPr>
                      <a:r>
                        <a:rPr sz="65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610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50" b="1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9070" marR="155575" indent="27305">
                        <a:lnSpc>
                          <a:spcPct val="113799"/>
                        </a:lnSpc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Non-Meal  Desc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9230" marR="134620" indent="-32384">
                        <a:lnSpc>
                          <a:spcPct val="113799"/>
                        </a:lnSpc>
                      </a:pP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(per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L="16510" algn="ctr">
                        <a:lnSpc>
                          <a:spcPts val="745"/>
                        </a:lnSpc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Date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745"/>
                        </a:lnSpc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5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8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51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340">
                <a:tc rowSpan="29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5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444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543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3579"/>
          <a:ext cx="9031605" cy="462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835"/>
                <a:gridCol w="828675"/>
                <a:gridCol w="630555"/>
                <a:gridCol w="758825"/>
                <a:gridCol w="662940"/>
                <a:gridCol w="846454"/>
              </a:tblGrid>
              <a:tr h="17970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75"/>
                        </a:lnSpc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579503"/>
          <a:ext cx="6765290" cy="734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5670"/>
                <a:gridCol w="5062855"/>
              </a:tblGrid>
              <a:tr h="113030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  <a:spcBef>
                          <a:spcPts val="20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Time: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20"/>
                        </a:spcBef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4,027.50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  <a:spcBef>
                          <a:spcPts val="15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15"/>
                        </a:spcBef>
                        <a:tabLst>
                          <a:tab pos="76517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-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4,027.50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905" algn="r">
                        <a:lnSpc>
                          <a:spcPts val="77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53110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3"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61405" algn="l"/>
                        </a:tabLst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DKW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Alvonia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Allen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Edmondson.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online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contacting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sending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faith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Allendale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Recreation Center-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canceled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w/o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notification.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Edmondson.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liaisons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Facebook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Live Session/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(Allendale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Assoc)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I/Hop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greet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Enoch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Edmondaon.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285.00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23" y="266320"/>
            <a:ext cx="846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5/1/2019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1:09 </a:t>
            </a:r>
            <a:r>
              <a:rPr sz="800" spc="-5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247" y="245440"/>
            <a:ext cx="1464945" cy="29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1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20"/>
            <a:ext cx="3009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6004" y="1281176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4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2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6004" y="1822196"/>
            <a:ext cx="12065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2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7</a:t>
            </a:r>
            <a:endParaRPr sz="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50" spc="-40" dirty="0">
                <a:latin typeface="Times New Roman"/>
                <a:cs typeface="Times New Roman"/>
              </a:rPr>
              <a:t>1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1</a:t>
            </a:r>
            <a:endParaRPr sz="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8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6004" y="2879852"/>
            <a:ext cx="120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2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42851" y="3516884"/>
            <a:ext cx="193675" cy="3060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3025" algn="ctr">
              <a:lnSpc>
                <a:spcPct val="100000"/>
              </a:lnSpc>
              <a:spcBef>
                <a:spcPts val="420"/>
              </a:spcBef>
            </a:pPr>
            <a:r>
              <a:rPr sz="650" spc="-40" dirty="0">
                <a:latin typeface="Times New Roman"/>
                <a:cs typeface="Times New Roman"/>
              </a:rPr>
              <a:t>0</a:t>
            </a:r>
            <a:r>
              <a:rPr sz="650" dirty="0">
                <a:latin typeface="Times New Roman"/>
                <a:cs typeface="Times New Roman"/>
              </a:rPr>
              <a:t>.</a:t>
            </a:r>
            <a:r>
              <a:rPr sz="650" spc="-35" dirty="0">
                <a:latin typeface="Times New Roman"/>
                <a:cs typeface="Times New Roman"/>
              </a:rPr>
              <a:t>4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650" spc="5" dirty="0">
                <a:latin typeface="Arial"/>
                <a:cs typeface="Arial"/>
              </a:rPr>
              <a:t>29</a:t>
            </a:r>
            <a:r>
              <a:rPr sz="650" spc="-5" dirty="0">
                <a:latin typeface="Arial"/>
                <a:cs typeface="Arial"/>
              </a:rPr>
              <a:t>.</a:t>
            </a:r>
            <a:r>
              <a:rPr sz="650" spc="5" dirty="0">
                <a:latin typeface="Arial"/>
                <a:cs typeface="Arial"/>
              </a:rPr>
              <a:t>9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18783" y="856627"/>
            <a:ext cx="0" cy="2988945"/>
          </a:xfrm>
          <a:custGeom>
            <a:avLst/>
            <a:gdLst/>
            <a:ahLst/>
            <a:cxnLst/>
            <a:rect l="l" t="t" r="r" b="b"/>
            <a:pathLst>
              <a:path h="2988945">
                <a:moveTo>
                  <a:pt x="0" y="0"/>
                </a:moveTo>
                <a:lnTo>
                  <a:pt x="0" y="2988564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36895" y="3695839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095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36895" y="3836034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095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33971" y="847432"/>
          <a:ext cx="10797539" cy="2976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035"/>
                <a:gridCol w="781050"/>
                <a:gridCol w="4227830"/>
                <a:gridCol w="459104"/>
                <a:gridCol w="1140460"/>
                <a:gridCol w="3274060"/>
              </a:tblGrid>
              <a:tr h="554355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finaliz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OPR/CRB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protocols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revisions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begin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 marR="22860">
                        <a:lnSpc>
                          <a:spcPts val="76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updated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training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curriculum;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revised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incident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form;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 re  same,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70"/>
                        </a:lnSpc>
                        <a:tabLst>
                          <a:tab pos="687070" algn="l"/>
                          <a:tab pos="1310005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3.1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1,472.50</a:t>
                      </a:r>
                      <a:r>
                        <a:rPr sz="65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Travel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to/from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 participate in Facebook Live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forum;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with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engagement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21155" marR="160020">
                        <a:lnSpc>
                          <a:spcPts val="76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team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posting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UOF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curriculum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website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website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content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 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youth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policies;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IUR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41020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Attend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SIRT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briefing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involved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shooting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emails/confer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agreement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CJI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groups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Cole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70"/>
                        </a:lnSpc>
                        <a:tabLst>
                          <a:tab pos="687070" algn="l"/>
                          <a:tab pos="136779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1.7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807.50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 with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 on OPR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compliance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reviews;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research, confer with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Judge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Bredar, and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21155" marR="123189">
                        <a:lnSpc>
                          <a:spcPts val="76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draft responses to questions posed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Facebook Live participants and emails with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 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engagement team re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 agreement with University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Toronto on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arrestee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survey,  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latest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edits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Toronto,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conference/emails  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Thompson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planning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/presentation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April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forum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recordings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regarding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involved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shooting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70"/>
                        </a:lnSpc>
                        <a:tabLst>
                          <a:tab pos="687070" algn="l"/>
                          <a:tab pos="136779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0.8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380.00</a:t>
                      </a:r>
                      <a:r>
                        <a:rPr sz="6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 and revise agreement with University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Toronto on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arrestee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 and emails with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21155" marR="38100">
                        <a:lnSpc>
                          <a:spcPts val="76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Toronto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policy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releasing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BWC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footage 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critical</a:t>
                      </a:r>
                      <a:r>
                        <a:rPr sz="65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incidents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7655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prepare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revised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incident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form;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OPR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 files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technical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assistance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purposes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70"/>
                        </a:lnSpc>
                        <a:tabLst>
                          <a:tab pos="687070" algn="l"/>
                          <a:tab pos="136779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1.4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665.00</a:t>
                      </a:r>
                      <a:r>
                        <a:rPr sz="65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Finalize agreement with University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Toronto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 </a:t>
                      </a:r>
                      <a:r>
                        <a:rPr sz="650" spc="-5" dirty="0">
                          <a:latin typeface="Times New Roman"/>
                          <a:cs typeface="Times New Roman"/>
                        </a:rPr>
                        <a:t>arrestee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survey and emails with university re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21155">
                        <a:lnSpc>
                          <a:spcPts val="770"/>
                        </a:lnSpc>
                      </a:pPr>
                      <a:r>
                        <a:rPr sz="65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DOJ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submission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court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meeting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fair/impartial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policing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9259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Barge,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Parker,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Bowman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incident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5" dirty="0">
                          <a:latin typeface="Times New Roman"/>
                          <a:cs typeface="Times New Roman"/>
                        </a:rPr>
                        <a:t>form;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effective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ts val="77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date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following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10" dirty="0">
                          <a:latin typeface="Times New Roman"/>
                          <a:cs typeface="Times New Roman"/>
                        </a:rPr>
                        <a:t>training;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DOJ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BPD's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proposed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changes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SSA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policies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  <a:tab pos="136779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1.3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617.50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 legislation re JHU police</a:t>
                      </a:r>
                      <a:r>
                        <a:rPr sz="65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force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7970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680"/>
                        </a:lnSpc>
                      </a:pPr>
                      <a:r>
                        <a:rPr sz="650" dirty="0">
                          <a:latin typeface="Times New Roman"/>
                          <a:cs typeface="Times New Roman"/>
                        </a:rPr>
                        <a:t>Begin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proposed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changes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SSA/FIP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policies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6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members</a:t>
                      </a:r>
                      <a:r>
                        <a:rPr sz="6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59410">
                        <a:lnSpc>
                          <a:spcPts val="680"/>
                        </a:lnSpc>
                        <a:tabLst>
                          <a:tab pos="687070" algn="l"/>
                          <a:tab pos="1367790" algn="l"/>
                        </a:tabLst>
                      </a:pPr>
                      <a:r>
                        <a:rPr sz="650" spc="-25" dirty="0">
                          <a:latin typeface="Times New Roman"/>
                          <a:cs typeface="Times New Roman"/>
                        </a:rPr>
                        <a:t>0.9 </a:t>
                      </a:r>
                      <a:r>
                        <a:rPr sz="65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427.50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17195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502284">
                        <a:lnSpc>
                          <a:spcPts val="680"/>
                        </a:lnSpc>
                        <a:tabLst>
                          <a:tab pos="687070" algn="l"/>
                          <a:tab pos="1471930" algn="l"/>
                        </a:tabLst>
                      </a:pP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475.00   </a:t>
                      </a:r>
                      <a:r>
                        <a:rPr sz="6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spc="-35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- Begin review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lesson plans for draft </a:t>
                      </a:r>
                      <a:r>
                        <a:rPr sz="650" spc="5" dirty="0">
                          <a:latin typeface="Times New Roman"/>
                          <a:cs typeface="Times New Roman"/>
                        </a:rPr>
                        <a:t>UOF</a:t>
                      </a:r>
                      <a:r>
                        <a:rPr sz="65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650" dirty="0">
                          <a:latin typeface="Times New Roman"/>
                          <a:cs typeface="Times New Roman"/>
                        </a:rPr>
                        <a:t>training</a:t>
                      </a:r>
                      <a:endParaRPr sz="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 gridSpan="4"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29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.7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TOTAL: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7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14,107.50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5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Howard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Roberts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Focus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sites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church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21205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around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Broadway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corridor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addition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draw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variety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regular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basis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circulate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restock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 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libraries, 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centers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district.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United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Agape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Christian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Sought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Redeemed Churches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near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Broadway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TURN-AROUND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Tuesday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Zion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large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circulate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usual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Wolf,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Orleans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Cathedral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slow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commercials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15 -20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briefly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year.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Revisited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Employment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Readiness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Madison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career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scheduled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fairly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steady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flow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circulate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leave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briefly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vendors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customers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waiting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4580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TURN-AROUND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Tuesday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Zion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small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again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3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faces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circulate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usual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East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small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gathering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week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20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11-12:30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restocked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bulletin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board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1214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N.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Broadway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receptionist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Drop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Oliver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Center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roughly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100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faces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commercial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times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East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 center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larger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roughly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20-25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counted around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11:45-1:00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10-15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restocked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bulletin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board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10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address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waiting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30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second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commercial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...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question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asked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think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pre-occupied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BGE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Oliver's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15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circulated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second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fish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circulated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amongst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gathering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big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draw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Friday </a:t>
                      </a:r>
                      <a:r>
                        <a:rPr sz="700" spc="-215" dirty="0">
                          <a:latin typeface="Arial"/>
                          <a:cs typeface="Arial"/>
                        </a:rPr>
                        <a:t>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lobby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sitting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HR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Boykins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Onboarding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5092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 rowSpan="28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46228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550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05"/>
                        </a:lnSpc>
                        <a:tabLst>
                          <a:tab pos="46228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KB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Jackson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83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residential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Distribution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6523" y="266320"/>
            <a:ext cx="846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5/1/2019 </a:t>
            </a:r>
            <a:r>
              <a:rPr sz="800" spc="85" dirty="0">
                <a:latin typeface="Arial"/>
                <a:cs typeface="Arial"/>
              </a:rPr>
              <a:t>/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1:09 </a:t>
            </a:r>
            <a:r>
              <a:rPr sz="800" spc="-5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247" y="245440"/>
            <a:ext cx="1464945" cy="29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1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Baltimore </a:t>
            </a:r>
            <a:r>
              <a:rPr sz="800" spc="-50" dirty="0">
                <a:latin typeface="Arial"/>
                <a:cs typeface="Arial"/>
              </a:rPr>
              <a:t>Consent Decree </a:t>
            </a:r>
            <a:r>
              <a:rPr sz="800" spc="-5" dirty="0">
                <a:latin typeface="Arial"/>
                <a:cs typeface="Arial"/>
              </a:rPr>
              <a:t>Monitor  </a:t>
            </a:r>
            <a:r>
              <a:rPr sz="800" spc="-85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3831" y="266320"/>
            <a:ext cx="3009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Page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4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476352" cy="2001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1043939"/>
                <a:gridCol w="3183890"/>
                <a:gridCol w="459104"/>
                <a:gridCol w="459105"/>
                <a:gridCol w="681354"/>
                <a:gridCol w="777240"/>
                <a:gridCol w="991870"/>
                <a:gridCol w="2183765"/>
              </a:tblGrid>
              <a:tr h="240665">
                <a:tc gridSpan="10">
                  <a:txBody>
                    <a:bodyPr/>
                    <a:lstStyle/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50" spc="-2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84480">
                        <a:lnSpc>
                          <a:spcPts val="915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MEALS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 +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77520">
                        <a:lnSpc>
                          <a:spcPts val="915"/>
                        </a:lnSpc>
                      </a:pPr>
                      <a:r>
                        <a:rPr sz="8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Date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Vendor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98219">
                        <a:lnSpc>
                          <a:spcPct val="100000"/>
                        </a:lnSpc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(if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necessary)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58115" marR="80645" indent="-5080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vel 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725"/>
                        </a:lnSpc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7940" marR="1905" indent="-635" algn="ctr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Inc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den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s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daily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07314" marR="81915" indent="3048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0979" marR="158750" indent="-3683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-M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892"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  <a:spcBef>
                          <a:spcPts val="650"/>
                        </a:spcBef>
                        <a:tabLst>
                          <a:tab pos="8153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336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1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336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1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27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1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25"/>
                        </a:lnSpc>
                        <a:tabLst>
                          <a:tab pos="833755" algn="l"/>
                          <a:tab pos="1592580" algn="l"/>
                        </a:tabLst>
                      </a:pPr>
                      <a:r>
                        <a:rPr sz="800" spc="-8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2971800"/>
          <a:ext cx="6840855" cy="874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00100"/>
                <a:gridCol w="5144770"/>
              </a:tblGrid>
              <a:tr h="133985"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Time: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342900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14,107.50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622935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R="635" algn="r">
                        <a:lnSpc>
                          <a:spcPts val="925"/>
                        </a:lnSpc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25"/>
                        </a:lnSpc>
                        <a:tabLst>
                          <a:tab pos="342900" algn="l"/>
                        </a:tabLst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14,107.50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R="1905" algn="r">
                        <a:lnSpc>
                          <a:spcPts val="925"/>
                        </a:lnSpc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57530">
                        <a:lnSpc>
                          <a:spcPts val="925"/>
                        </a:lnSpc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29.90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7025">
                <a:tc gridSpan="3">
                  <a:txBody>
                    <a:bodyPr/>
                    <a:lstStyle/>
                    <a:p>
                      <a:pPr marR="32384" algn="r">
                        <a:lnSpc>
                          <a:spcPts val="950"/>
                        </a:lnSpc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IA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6468745" algn="l"/>
                        </a:tabLst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00" spc="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1050" i="1" spc="-10" dirty="0">
                          <a:latin typeface="Times New Roman"/>
                          <a:cs typeface="Times New Roman"/>
                        </a:rPr>
                        <a:t>sar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185.00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KLJ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65" dirty="0">
                          <a:latin typeface="Arial"/>
                          <a:cs typeface="Arial"/>
                        </a:rPr>
                        <a:t>Tsiongas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5092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105.00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4/17/2019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6:05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Roberts,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Stony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Residents;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presidents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condo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associations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provided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CVCBD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security meeting,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myself available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provided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brochures.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Library, 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Village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Learning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Place;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supposed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time,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got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robbed.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Dropped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Brief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conversation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staff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available.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4/17/2019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6:05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568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5092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46.00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4/17/2019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6:05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4/17/2019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6:05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46.00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71.00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MJR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2504" y="679856"/>
          <a:ext cx="12248511" cy="643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9159"/>
                <a:gridCol w="3426460"/>
                <a:gridCol w="1083944"/>
                <a:gridCol w="828040"/>
                <a:gridCol w="861695"/>
                <a:gridCol w="2739389"/>
                <a:gridCol w="688340"/>
                <a:gridCol w="720090"/>
              </a:tblGrid>
              <a:tr h="1203960">
                <a:tc gridSpan="9">
                  <a:txBody>
                    <a:bodyPr/>
                    <a:lstStyle/>
                    <a:p>
                      <a:pPr marL="42545">
                        <a:lnSpc>
                          <a:spcPts val="1485"/>
                        </a:lnSpc>
                        <a:tabLst>
                          <a:tab pos="7266305" algn="l"/>
                        </a:tabLst>
                      </a:pPr>
                      <a:r>
                        <a:rPr sz="14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9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25" dirty="0">
                          <a:latin typeface="Arial"/>
                          <a:cs typeface="Arial"/>
                        </a:rPr>
                        <a:t> Monitor	</a:t>
                      </a:r>
                      <a:r>
                        <a:rPr sz="1275" b="1" spc="-30" baseline="32679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275" baseline="32679">
                        <a:latin typeface="Trebuchet MS"/>
                        <a:cs typeface="Trebuchet MS"/>
                      </a:endParaRPr>
                    </a:p>
                    <a:p>
                      <a:pPr marL="37465">
                        <a:lnSpc>
                          <a:spcPts val="1265"/>
                        </a:lnSpc>
                        <a:tabLst>
                          <a:tab pos="7266305" algn="l"/>
                        </a:tabLst>
                      </a:pPr>
                      <a:r>
                        <a:rPr sz="1950" spc="-112" baseline="-1282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95" baseline="-12820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2820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02" baseline="-128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42" baseline="-1282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44" baseline="-128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7" baseline="-12820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0"/>
                        </a:lnSpc>
                        <a:tabLst>
                          <a:tab pos="7266305" algn="l"/>
                        </a:tabLst>
                      </a:pPr>
                      <a:r>
                        <a:rPr sz="2175" spc="-37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97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37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95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7266305" marR="108585">
                        <a:lnSpc>
                          <a:spcPct val="112900"/>
                        </a:lnSpc>
                        <a:spcBef>
                          <a:spcPts val="45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but 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sparingly.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else. Travel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non-reim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2">
                  <a:txBody>
                    <a:bodyPr/>
                    <a:lstStyle/>
                    <a:p>
                      <a:pPr marL="260350">
                        <a:lnSpc>
                          <a:spcPts val="119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190"/>
                        </a:lnSpc>
                      </a:pPr>
                      <a:r>
                        <a:rPr sz="1100" b="1" i="1" u="heavy" spc="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4130" algn="ctr">
                        <a:lnSpc>
                          <a:spcPct val="111200"/>
                        </a:lnSpc>
                        <a:spcBef>
                          <a:spcPts val="48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3815" marR="33655" algn="ctr">
                        <a:lnSpc>
                          <a:spcPct val="1113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2">
                  <a:txBody>
                    <a:bodyPr/>
                    <a:lstStyle/>
                    <a:p>
                      <a:pPr marL="348615">
                        <a:lnSpc>
                          <a:spcPts val="119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230"/>
                        </a:lnSpc>
                      </a:pPr>
                      <a:r>
                        <a:rPr sz="1300" spc="-75" dirty="0">
                          <a:latin typeface="Arial"/>
                          <a:cs typeface="Arial"/>
                        </a:rPr>
                        <a:t>Bowman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2"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460"/>
                        </a:lnSpc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4/17/2019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ts val="1450"/>
                        </a:lnSpc>
                      </a:pPr>
                      <a:r>
                        <a:rPr sz="1300" spc="-12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450"/>
                        </a:lnSpc>
                      </a:pPr>
                      <a:r>
                        <a:rPr sz="1300" spc="-70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379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03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50" b="1" i="1" spc="-4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5103495">
                        <a:lnSpc>
                          <a:spcPts val="1260"/>
                        </a:lnSpc>
                        <a:spcBef>
                          <a:spcPts val="50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 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2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1620">
                <a:tc gridSpan="9">
                  <a:txBody>
                    <a:bodyPr/>
                    <a:lstStyle/>
                    <a:p>
                      <a:pPr marL="39370">
                        <a:lnSpc>
                          <a:spcPts val="1845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369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Time)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185" marR="133985" indent="-58419">
                        <a:lnSpc>
                          <a:spcPts val="1150"/>
                        </a:lnSpc>
                        <a:spcBef>
                          <a:spcPts val="40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ille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 rowSpan="4"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65125" marR="332740" algn="just">
                        <a:lnSpc>
                          <a:spcPct val="1129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h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h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44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3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63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63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63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gridSpan="4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6421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66421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66421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965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399.50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48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Stop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Ticket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Retention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9845" marR="27940">
                        <a:lnSpc>
                          <a:spcPct val="11290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Forms,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Draft,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BCMC,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Supervision Effectiveness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Protocols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21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First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Thursday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Call,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info,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65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5435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21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UoF/FIP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eLearning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Modules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info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65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965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21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U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eLearning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Tests,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personnel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info,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1st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Thursday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65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965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282.00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483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Monthly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9845" marR="120014">
                        <a:lnSpc>
                          <a:spcPct val="1129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Meeting/Recruitment,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Hiring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Retention,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IAS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Weekly Report,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DRAFT 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Modules,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Training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65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965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164.50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165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6421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95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Curtis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Visited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northwest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dpt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officers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Garwynn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Medical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literature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Hilltop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Shopping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Parklane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Assocation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youth at the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James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D.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Gross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Rec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Walgreen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/Subway/2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gas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stations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 Library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andtal;ked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Urban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Families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faith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Base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Pastor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Summit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where I talked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Safe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Streets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Crime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conversation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where I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25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6:28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PC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6:31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Mediation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 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175" algn="ctr">
                        <a:lnSpc>
                          <a:spcPct val="114999"/>
                        </a:lnSpc>
                        <a:spcBef>
                          <a:spcPts val="439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99"/>
                        </a:lnSpc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Watts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410-900-9867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410-746-0167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5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87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140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6:31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321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Liason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Liason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89560">
                        <a:lnSpc>
                          <a:spcPts val="82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Read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120.00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141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6:31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538585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9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Page 142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6:31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574"/>
            <a:ext cx="235902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507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120.00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145.00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905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563" y="663625"/>
            <a:ext cx="320675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0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3408" y="663625"/>
            <a:ext cx="140335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2231" y="663625"/>
            <a:ext cx="82550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4568" y="663625"/>
            <a:ext cx="508000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78843" y="965836"/>
            <a:ext cx="16954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0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5" dirty="0">
                <a:latin typeface="Arial"/>
                <a:cs typeface="Arial"/>
              </a:rPr>
              <a:t>6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3" y="1113664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3408" y="1113664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4300" y="1113664"/>
            <a:ext cx="30099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0.5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5628" y="1113664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117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5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4568" y="1113664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563" y="1406272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13408" y="1406272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64300" y="1406272"/>
            <a:ext cx="30099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1.1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45628" y="1406272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258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5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4568" y="1406272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563" y="1845184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3408" y="1845184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4300" y="1845184"/>
            <a:ext cx="30099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0.5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45628" y="1845184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117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5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84568" y="1845184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5563" y="2137792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3408" y="2137792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5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1168" y="2137792"/>
            <a:ext cx="21399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1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45628" y="2137792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0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84568" y="2137792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563" y="2565577"/>
            <a:ext cx="320675" cy="464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2900"/>
              </a:lnSpc>
              <a:spcBef>
                <a:spcPts val="90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3408" y="2565577"/>
            <a:ext cx="140335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6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7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4300" y="2565577"/>
            <a:ext cx="300990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2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2.7</a:t>
            </a:r>
            <a:r>
              <a:rPr sz="850" spc="3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45628" y="2565577"/>
            <a:ext cx="342900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2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12700" marR="5080" indent="167640">
              <a:lnSpc>
                <a:spcPct val="112900"/>
              </a:lnSpc>
            </a:pPr>
            <a:r>
              <a:rPr sz="850" spc="-15" dirty="0">
                <a:latin typeface="Arial"/>
                <a:cs typeface="Arial"/>
              </a:rPr>
              <a:t>-  </a:t>
            </a:r>
            <a:r>
              <a:rPr sz="850" spc="-20" dirty="0">
                <a:latin typeface="Arial"/>
                <a:cs typeface="Arial"/>
              </a:rPr>
              <a:t>634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5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84568" y="2565577"/>
            <a:ext cx="508000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5563" y="3739516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3408" y="3739516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r>
              <a:rPr sz="850" spc="-25" dirty="0"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64300" y="3739516"/>
            <a:ext cx="30099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1.2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45628" y="3739516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282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0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4568" y="3739516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563" y="4178428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13408" y="4178428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64300" y="4178428"/>
            <a:ext cx="30099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1.1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45628" y="4178428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258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5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84568" y="4178428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5563" y="4752517"/>
            <a:ext cx="320675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0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13408" y="4752517"/>
            <a:ext cx="140335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82231" y="4752517"/>
            <a:ext cx="82550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84568" y="4752517"/>
            <a:ext cx="508000" cy="3181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78843" y="5530216"/>
            <a:ext cx="16954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3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5" dirty="0"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5563" y="5666917"/>
            <a:ext cx="320675" cy="464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2900"/>
              </a:lnSpc>
              <a:spcBef>
                <a:spcPts val="90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5" dirty="0">
                <a:latin typeface="Arial"/>
                <a:cs typeface="Arial"/>
              </a:rPr>
              <a:t>h  </a:t>
            </a: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13408" y="5666917"/>
            <a:ext cx="140335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5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82231" y="5666917"/>
            <a:ext cx="82550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4568" y="5666917"/>
            <a:ext cx="508000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20" dirty="0">
                <a:latin typeface="Arial"/>
                <a:cs typeface="Arial"/>
              </a:rPr>
              <a:t>235.00  </a:t>
            </a:r>
            <a:r>
              <a:rPr sz="850" spc="85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578843" y="6261736"/>
            <a:ext cx="16954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3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5" dirty="0"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5563" y="6409564"/>
            <a:ext cx="3206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45" dirty="0">
                <a:latin typeface="Arial"/>
                <a:cs typeface="Arial"/>
              </a:rPr>
              <a:t>M</a:t>
            </a:r>
            <a:r>
              <a:rPr sz="850" spc="-60" dirty="0">
                <a:latin typeface="Arial"/>
                <a:cs typeface="Arial"/>
              </a:rPr>
              <a:t>a</a:t>
            </a:r>
            <a:r>
              <a:rPr sz="850" spc="25" dirty="0">
                <a:latin typeface="Arial"/>
                <a:cs typeface="Arial"/>
              </a:rPr>
              <a:t>r</a:t>
            </a:r>
            <a:r>
              <a:rPr sz="850" spc="-55" dirty="0">
                <a:latin typeface="Arial"/>
                <a:cs typeface="Arial"/>
              </a:rPr>
              <a:t>c</a:t>
            </a:r>
            <a:r>
              <a:rPr sz="850" spc="-10" dirty="0"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13408" y="6409564"/>
            <a:ext cx="14033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</a:t>
            </a:r>
            <a:r>
              <a:rPr sz="850" spc="-25" dirty="0">
                <a:latin typeface="Arial"/>
                <a:cs typeface="Arial"/>
              </a:rPr>
              <a:t>6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51168" y="6409564"/>
            <a:ext cx="21399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1</a:t>
            </a:r>
            <a:r>
              <a:rPr sz="850" spc="5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45628" y="6409564"/>
            <a:ext cx="3429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</a:t>
            </a:r>
            <a:r>
              <a:rPr sz="850" spc="-15" dirty="0">
                <a:latin typeface="Arial"/>
                <a:cs typeface="Arial"/>
              </a:rPr>
              <a:t>.</a:t>
            </a:r>
            <a:r>
              <a:rPr sz="850" spc="-20" dirty="0">
                <a:latin typeface="Arial"/>
                <a:cs typeface="Arial"/>
              </a:rPr>
              <a:t>0</a:t>
            </a:r>
            <a:r>
              <a:rPr sz="850" spc="-25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084568" y="6409564"/>
            <a:ext cx="50800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0" dirty="0">
                <a:latin typeface="Arial"/>
                <a:cs typeface="Arial"/>
              </a:rPr>
              <a:t>235.00</a:t>
            </a:r>
            <a:r>
              <a:rPr sz="850" spc="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13268" y="4752517"/>
            <a:ext cx="2882900" cy="7569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236220" marR="5080" indent="-224154">
              <a:lnSpc>
                <a:spcPct val="112900"/>
              </a:lnSpc>
              <a:tabLst>
                <a:tab pos="236220" algn="l"/>
              </a:tabLst>
            </a:pPr>
            <a:r>
              <a:rPr sz="850" spc="-15" dirty="0">
                <a:latin typeface="Arial"/>
                <a:cs typeface="Arial"/>
              </a:rPr>
              <a:t>-	</a:t>
            </a:r>
            <a:r>
              <a:rPr sz="850" spc="-20" dirty="0">
                <a:latin typeface="Arial"/>
                <a:cs typeface="Arial"/>
              </a:rPr>
              <a:t>Reviewed/responded </a:t>
            </a:r>
            <a:r>
              <a:rPr sz="850" spc="25" dirty="0">
                <a:latin typeface="Arial"/>
                <a:cs typeface="Arial"/>
              </a:rPr>
              <a:t>to </a:t>
            </a:r>
            <a:r>
              <a:rPr sz="850" spc="-25" dirty="0">
                <a:latin typeface="Arial"/>
                <a:cs typeface="Arial"/>
              </a:rPr>
              <a:t>29 </a:t>
            </a:r>
            <a:r>
              <a:rPr sz="850" spc="-50" dirty="0">
                <a:latin typeface="Arial"/>
                <a:cs typeface="Arial"/>
              </a:rPr>
              <a:t>messages, </a:t>
            </a:r>
            <a:r>
              <a:rPr sz="850" spc="-15" dirty="0">
                <a:latin typeface="Arial"/>
                <a:cs typeface="Arial"/>
              </a:rPr>
              <a:t>including </a:t>
            </a:r>
            <a:r>
              <a:rPr sz="850" spc="-95" dirty="0">
                <a:latin typeface="Arial"/>
                <a:cs typeface="Arial"/>
              </a:rPr>
              <a:t>BPD </a:t>
            </a:r>
            <a:r>
              <a:rPr sz="850" spc="-35" dirty="0">
                <a:latin typeface="Arial"/>
                <a:cs typeface="Arial"/>
              </a:rPr>
              <a:t>Stop  </a:t>
            </a:r>
            <a:r>
              <a:rPr sz="850" spc="-25" dirty="0">
                <a:latin typeface="Arial"/>
                <a:cs typeface="Arial"/>
              </a:rPr>
              <a:t>Ticket </a:t>
            </a:r>
            <a:r>
              <a:rPr sz="850" spc="-15" dirty="0">
                <a:latin typeface="Arial"/>
                <a:cs typeface="Arial"/>
              </a:rPr>
              <a:t>Retention </a:t>
            </a:r>
            <a:r>
              <a:rPr sz="850" spc="-25" dirty="0">
                <a:latin typeface="Arial"/>
                <a:cs typeface="Arial"/>
              </a:rPr>
              <a:t>and </a:t>
            </a:r>
            <a:r>
              <a:rPr sz="850" spc="-130" dirty="0">
                <a:latin typeface="Arial"/>
                <a:cs typeface="Arial"/>
              </a:rPr>
              <a:t>SSA </a:t>
            </a:r>
            <a:r>
              <a:rPr sz="850" spc="-30" dirty="0">
                <a:latin typeface="Arial"/>
                <a:cs typeface="Arial"/>
              </a:rPr>
              <a:t>Data </a:t>
            </a:r>
            <a:r>
              <a:rPr sz="850" spc="-35" dirty="0">
                <a:latin typeface="Arial"/>
                <a:cs typeface="Arial"/>
              </a:rPr>
              <a:t>Forms, </a:t>
            </a:r>
            <a:r>
              <a:rPr sz="850" spc="-30" dirty="0">
                <a:latin typeface="Arial"/>
                <a:cs typeface="Arial"/>
              </a:rPr>
              <a:t>Proposed </a:t>
            </a:r>
            <a:r>
              <a:rPr sz="850" spc="-45" dirty="0">
                <a:latin typeface="Arial"/>
                <a:cs typeface="Arial"/>
              </a:rPr>
              <a:t>UoF/FIP </a:t>
            </a:r>
            <a:r>
              <a:rPr sz="850" spc="-15" dirty="0">
                <a:latin typeface="Arial"/>
                <a:cs typeface="Arial"/>
              </a:rPr>
              <a:t>I  </a:t>
            </a:r>
            <a:r>
              <a:rPr sz="850" spc="-25" dirty="0">
                <a:latin typeface="Arial"/>
                <a:cs typeface="Arial"/>
              </a:rPr>
              <a:t>Training </a:t>
            </a:r>
            <a:r>
              <a:rPr sz="850" spc="-20" dirty="0">
                <a:latin typeface="Arial"/>
                <a:cs typeface="Arial"/>
              </a:rPr>
              <a:t>Curriculum, </a:t>
            </a:r>
            <a:r>
              <a:rPr sz="850" spc="-95" dirty="0">
                <a:latin typeface="Arial"/>
                <a:cs typeface="Arial"/>
              </a:rPr>
              <a:t>BPD </a:t>
            </a:r>
            <a:r>
              <a:rPr sz="850" spc="-130" dirty="0">
                <a:latin typeface="Arial"/>
                <a:cs typeface="Arial"/>
              </a:rPr>
              <a:t>SSA </a:t>
            </a:r>
            <a:r>
              <a:rPr sz="850" spc="-45" dirty="0">
                <a:latin typeface="Arial"/>
                <a:cs typeface="Arial"/>
              </a:rPr>
              <a:t>issues, </a:t>
            </a:r>
            <a:r>
              <a:rPr sz="850" spc="-80" dirty="0">
                <a:latin typeface="Arial"/>
                <a:cs typeface="Arial"/>
              </a:rPr>
              <a:t>IAS </a:t>
            </a:r>
            <a:r>
              <a:rPr sz="850" spc="-20" dirty="0">
                <a:latin typeface="Arial"/>
                <a:cs typeface="Arial"/>
              </a:rPr>
              <a:t>Weekly Report,  </a:t>
            </a:r>
            <a:r>
              <a:rPr sz="850" spc="-25" dirty="0">
                <a:latin typeface="Arial"/>
                <a:cs typeface="Arial"/>
              </a:rPr>
              <a:t>and </a:t>
            </a:r>
            <a:r>
              <a:rPr sz="850" spc="-95" dirty="0">
                <a:latin typeface="Arial"/>
                <a:cs typeface="Arial"/>
              </a:rPr>
              <a:t>BPD </a:t>
            </a:r>
            <a:r>
              <a:rPr sz="850" spc="-25" dirty="0">
                <a:latin typeface="Arial"/>
                <a:cs typeface="Arial"/>
              </a:rPr>
              <a:t>and </a:t>
            </a:r>
            <a:r>
              <a:rPr sz="850" spc="-20" dirty="0">
                <a:latin typeface="Arial"/>
                <a:cs typeface="Arial"/>
              </a:rPr>
              <a:t>Predictive</a:t>
            </a:r>
            <a:r>
              <a:rPr sz="850" spc="-135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Policing</a:t>
            </a:r>
            <a:endParaRPr sz="8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13268" y="663625"/>
            <a:ext cx="2840355" cy="4648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236220" marR="5080" indent="-224154">
              <a:lnSpc>
                <a:spcPct val="112900"/>
              </a:lnSpc>
              <a:tabLst>
                <a:tab pos="236220" algn="l"/>
              </a:tabLst>
            </a:pPr>
            <a:r>
              <a:rPr sz="850" spc="-15" dirty="0">
                <a:latin typeface="Arial"/>
                <a:cs typeface="Arial"/>
              </a:rPr>
              <a:t>-	</a:t>
            </a:r>
            <a:r>
              <a:rPr sz="850" spc="-20" dirty="0">
                <a:latin typeface="Arial"/>
                <a:cs typeface="Arial"/>
              </a:rPr>
              <a:t>Reviewed/responded </a:t>
            </a:r>
            <a:r>
              <a:rPr sz="850" spc="25" dirty="0">
                <a:latin typeface="Arial"/>
                <a:cs typeface="Arial"/>
              </a:rPr>
              <a:t>to </a:t>
            </a:r>
            <a:r>
              <a:rPr sz="850" spc="-25" dirty="0">
                <a:latin typeface="Arial"/>
                <a:cs typeface="Arial"/>
              </a:rPr>
              <a:t>5 </a:t>
            </a:r>
            <a:r>
              <a:rPr sz="850" spc="-50" dirty="0">
                <a:latin typeface="Arial"/>
                <a:cs typeface="Arial"/>
              </a:rPr>
              <a:t>messages, </a:t>
            </a:r>
            <a:r>
              <a:rPr sz="850" spc="-15" dirty="0">
                <a:latin typeface="Arial"/>
                <a:cs typeface="Arial"/>
              </a:rPr>
              <a:t>including </a:t>
            </a:r>
            <a:r>
              <a:rPr sz="850" dirty="0">
                <a:latin typeface="Arial"/>
                <a:cs typeface="Arial"/>
              </a:rPr>
              <a:t>Draft </a:t>
            </a:r>
            <a:r>
              <a:rPr sz="850" spc="-15" dirty="0">
                <a:latin typeface="Arial"/>
                <a:cs typeface="Arial"/>
              </a:rPr>
              <a:t>2nd  </a:t>
            </a:r>
            <a:r>
              <a:rPr sz="850" spc="-55" dirty="0">
                <a:latin typeface="Arial"/>
                <a:cs typeface="Arial"/>
              </a:rPr>
              <a:t>Year </a:t>
            </a:r>
            <a:r>
              <a:rPr sz="850" spc="-105" dirty="0">
                <a:latin typeface="Arial"/>
                <a:cs typeface="Arial"/>
              </a:rPr>
              <a:t>CPIC </a:t>
            </a:r>
            <a:r>
              <a:rPr sz="850" spc="-5" dirty="0">
                <a:latin typeface="Arial"/>
                <a:cs typeface="Arial"/>
              </a:rPr>
              <a:t>Work </a:t>
            </a:r>
            <a:r>
              <a:rPr sz="850" spc="-40" dirty="0">
                <a:latin typeface="Arial"/>
                <a:cs typeface="Arial"/>
              </a:rPr>
              <a:t>Plan, </a:t>
            </a:r>
            <a:r>
              <a:rPr sz="850" spc="-20" dirty="0">
                <a:latin typeface="Arial"/>
                <a:cs typeface="Arial"/>
              </a:rPr>
              <a:t>First </a:t>
            </a:r>
            <a:r>
              <a:rPr sz="850" spc="-35" dirty="0">
                <a:latin typeface="Arial"/>
                <a:cs typeface="Arial"/>
              </a:rPr>
              <a:t>Thursday </a:t>
            </a:r>
            <a:r>
              <a:rPr sz="850" spc="-40" dirty="0">
                <a:latin typeface="Arial"/>
                <a:cs typeface="Arial"/>
              </a:rPr>
              <a:t>Call, </a:t>
            </a:r>
            <a:r>
              <a:rPr sz="850" spc="-25" dirty="0">
                <a:latin typeface="Arial"/>
                <a:cs typeface="Arial"/>
              </a:rPr>
              <a:t>and </a:t>
            </a:r>
            <a:r>
              <a:rPr sz="850" spc="-35" dirty="0">
                <a:latin typeface="Arial"/>
                <a:cs typeface="Arial"/>
              </a:rPr>
              <a:t>Roll</a:t>
            </a:r>
            <a:r>
              <a:rPr sz="850" spc="-110" dirty="0">
                <a:latin typeface="Arial"/>
                <a:cs typeface="Arial"/>
              </a:rPr>
              <a:t> </a:t>
            </a:r>
            <a:r>
              <a:rPr sz="850" spc="-50" dirty="0">
                <a:latin typeface="Arial"/>
                <a:cs typeface="Arial"/>
              </a:rPr>
              <a:t>Call</a:t>
            </a:r>
            <a:endParaRPr sz="8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13268" y="5666917"/>
            <a:ext cx="2876550" cy="7569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  <a:p>
            <a:pPr marL="236220" marR="5080" indent="-224154">
              <a:lnSpc>
                <a:spcPct val="112900"/>
              </a:lnSpc>
              <a:tabLst>
                <a:tab pos="236220" algn="l"/>
              </a:tabLst>
            </a:pPr>
            <a:r>
              <a:rPr sz="850" spc="-15" dirty="0">
                <a:latin typeface="Arial"/>
                <a:cs typeface="Arial"/>
              </a:rPr>
              <a:t>-	</a:t>
            </a:r>
            <a:r>
              <a:rPr sz="850" spc="-20" dirty="0">
                <a:latin typeface="Arial"/>
                <a:cs typeface="Arial"/>
              </a:rPr>
              <a:t>Reviewed/responded </a:t>
            </a:r>
            <a:r>
              <a:rPr sz="850" spc="25" dirty="0">
                <a:latin typeface="Arial"/>
                <a:cs typeface="Arial"/>
              </a:rPr>
              <a:t>to </a:t>
            </a:r>
            <a:r>
              <a:rPr sz="850" spc="-25" dirty="0">
                <a:latin typeface="Arial"/>
                <a:cs typeface="Arial"/>
              </a:rPr>
              <a:t>42 </a:t>
            </a:r>
            <a:r>
              <a:rPr sz="850" spc="-50" dirty="0">
                <a:latin typeface="Arial"/>
                <a:cs typeface="Arial"/>
              </a:rPr>
              <a:t>messages, </a:t>
            </a:r>
            <a:r>
              <a:rPr sz="850" spc="-15" dirty="0">
                <a:latin typeface="Arial"/>
                <a:cs typeface="Arial"/>
              </a:rPr>
              <a:t>including </a:t>
            </a:r>
            <a:r>
              <a:rPr sz="850" spc="-25" dirty="0">
                <a:latin typeface="Arial"/>
                <a:cs typeface="Arial"/>
              </a:rPr>
              <a:t>Youth  </a:t>
            </a:r>
            <a:r>
              <a:rPr sz="850" spc="-35" dirty="0">
                <a:latin typeface="Arial"/>
                <a:cs typeface="Arial"/>
              </a:rPr>
              <a:t>Policies, </a:t>
            </a:r>
            <a:r>
              <a:rPr sz="850" spc="-85" dirty="0">
                <a:latin typeface="Arial"/>
                <a:cs typeface="Arial"/>
              </a:rPr>
              <a:t>OPR/CRB </a:t>
            </a:r>
            <a:r>
              <a:rPr sz="850" spc="-5" dirty="0">
                <a:latin typeface="Arial"/>
                <a:cs typeface="Arial"/>
              </a:rPr>
              <a:t>Work </a:t>
            </a:r>
            <a:r>
              <a:rPr sz="850" spc="-50" dirty="0">
                <a:latin typeface="Arial"/>
                <a:cs typeface="Arial"/>
              </a:rPr>
              <a:t>Session, Call </a:t>
            </a:r>
            <a:r>
              <a:rPr sz="850" spc="-5" dirty="0">
                <a:latin typeface="Arial"/>
                <a:cs typeface="Arial"/>
              </a:rPr>
              <a:t>re </a:t>
            </a:r>
            <a:r>
              <a:rPr sz="850" spc="-130" dirty="0">
                <a:latin typeface="Arial"/>
                <a:cs typeface="Arial"/>
              </a:rPr>
              <a:t>SSA </a:t>
            </a:r>
            <a:r>
              <a:rPr sz="850" spc="-25" dirty="0">
                <a:latin typeface="Arial"/>
                <a:cs typeface="Arial"/>
              </a:rPr>
              <a:t>and </a:t>
            </a:r>
            <a:r>
              <a:rPr sz="850" spc="-75" dirty="0">
                <a:latin typeface="Arial"/>
                <a:cs typeface="Arial"/>
              </a:rPr>
              <a:t>BPD, </a:t>
            </a:r>
            <a:r>
              <a:rPr sz="850" spc="-130" dirty="0">
                <a:latin typeface="Arial"/>
                <a:cs typeface="Arial"/>
              </a:rPr>
              <a:t>SSA  </a:t>
            </a:r>
            <a:r>
              <a:rPr sz="850" spc="-30" dirty="0">
                <a:latin typeface="Arial"/>
                <a:cs typeface="Arial"/>
              </a:rPr>
              <a:t>Data </a:t>
            </a:r>
            <a:r>
              <a:rPr sz="850" spc="-25" dirty="0">
                <a:latin typeface="Arial"/>
                <a:cs typeface="Arial"/>
              </a:rPr>
              <a:t>Form and </a:t>
            </a:r>
            <a:r>
              <a:rPr sz="850" spc="-95" dirty="0">
                <a:latin typeface="Arial"/>
                <a:cs typeface="Arial"/>
              </a:rPr>
              <a:t>BPD</a:t>
            </a:r>
            <a:r>
              <a:rPr sz="850" spc="-65" dirty="0">
                <a:latin typeface="Arial"/>
                <a:cs typeface="Arial"/>
              </a:rPr>
              <a:t> </a:t>
            </a:r>
            <a:r>
              <a:rPr sz="850" spc="-85" dirty="0">
                <a:latin typeface="Arial"/>
                <a:cs typeface="Arial"/>
              </a:rPr>
              <a:t>OIS</a:t>
            </a:r>
            <a:endParaRPr sz="8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31583" y="688975"/>
            <a:ext cx="0" cy="6321425"/>
          </a:xfrm>
          <a:custGeom>
            <a:avLst/>
            <a:gdLst/>
            <a:ahLst/>
            <a:cxnLst/>
            <a:rect l="l" t="t" r="r" b="b"/>
            <a:pathLst>
              <a:path h="6321425">
                <a:moveTo>
                  <a:pt x="0" y="0"/>
                </a:moveTo>
                <a:lnTo>
                  <a:pt x="0" y="6321425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75438" y="688975"/>
            <a:ext cx="0" cy="6321425"/>
          </a:xfrm>
          <a:custGeom>
            <a:avLst/>
            <a:gdLst/>
            <a:ahLst/>
            <a:cxnLst/>
            <a:rect l="l" t="t" r="r" b="b"/>
            <a:pathLst>
              <a:path h="6321425">
                <a:moveTo>
                  <a:pt x="0" y="0"/>
                </a:moveTo>
                <a:lnTo>
                  <a:pt x="0" y="632142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121395" y="684415"/>
          <a:ext cx="3428365" cy="6315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/>
              </a:tblGrid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Bredar,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predictive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policing,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First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Thursday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Curriculum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OPR/CRB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Session,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Roll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Approved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Policies,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IAS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predictive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policing,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 marR="231775">
                        <a:lnSpc>
                          <a:spcPct val="112900"/>
                        </a:lnSpc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OPR/CRB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Session,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personnel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decisions,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Year 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Plan.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699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MPG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(0.4).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 marR="117475">
                        <a:lnSpc>
                          <a:spcPct val="1129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Prepared/reviewed/responded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(0.2).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25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E-T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Needs Assessment,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Updated 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Policy, Axon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briefing,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Committee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Proposal.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Progress,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Monthly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Reports/Quarterly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Hearings,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BPD-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predictive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Curriculum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 marR="115570">
                        <a:lnSpc>
                          <a:spcPct val="1129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Newsletter,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E-T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Needs Assessment,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Predictive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7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Pembridge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POIS,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750" marR="271145">
                        <a:lnSpc>
                          <a:spcPct val="1129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Recordings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SIRT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Briefing on 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POIS,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 Forum, and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IAS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6" name="object 6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2504" y="679844"/>
          <a:ext cx="12244702" cy="228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985"/>
                <a:gridCol w="875029"/>
                <a:gridCol w="3428365"/>
                <a:gridCol w="1083945"/>
                <a:gridCol w="827404"/>
                <a:gridCol w="861695"/>
                <a:gridCol w="4145279"/>
              </a:tblGrid>
              <a:tr h="584835"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Pembridge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2384" marR="245110">
                        <a:lnSpc>
                          <a:spcPct val="112900"/>
                        </a:lnSpc>
                      </a:pPr>
                      <a:r>
                        <a:rPr sz="850" spc="-80" dirty="0">
                          <a:latin typeface="Arial"/>
                          <a:cs typeface="Arial"/>
                        </a:rPr>
                        <a:t>POIS, BPD/CRB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Working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Session,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Policy: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Critical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Recordings,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Arrest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41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tabLst>
                          <a:tab pos="4641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4641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641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tabLst>
                          <a:tab pos="4641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978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211.50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66548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66548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4121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1,245.50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5556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 rowSpan="3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65760" marR="354330" algn="ctr">
                        <a:lnSpc>
                          <a:spcPct val="1129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h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28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28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2384" marR="156210">
                        <a:lnSpc>
                          <a:spcPct val="1129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MT.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respond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29 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Impartial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policies,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 Questions, and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BPD's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"Squeegee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Plan"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predictive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incident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gridSpan="4">
                  <a:txBody>
                    <a:bodyPr/>
                    <a:lstStyle/>
                    <a:p>
                      <a:pPr marR="3810" algn="r">
                        <a:lnSpc>
                          <a:spcPts val="101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10"/>
                        </a:lnSpc>
                      </a:pPr>
                      <a:r>
                        <a:rPr sz="85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10"/>
                        </a:lnSpc>
                        <a:tabLst>
                          <a:tab pos="407670" algn="l"/>
                        </a:tabLst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4,700.00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R="723900" algn="r">
                        <a:lnSpc>
                          <a:spcPts val="101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2504" y="679856"/>
          <a:ext cx="12243431" cy="6204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310"/>
                <a:gridCol w="827404"/>
                <a:gridCol w="861059"/>
                <a:gridCol w="868679"/>
                <a:gridCol w="984250"/>
                <a:gridCol w="2291715"/>
              </a:tblGrid>
              <a:tr h="261620">
                <a:tc gridSpan="9">
                  <a:txBody>
                    <a:bodyPr/>
                    <a:lstStyle/>
                    <a:p>
                      <a:pPr marL="39370">
                        <a:lnSpc>
                          <a:spcPts val="1845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0">
                        <a:lnSpc>
                          <a:spcPts val="994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86105">
                        <a:lnSpc>
                          <a:spcPts val="994"/>
                        </a:lnSpc>
                      </a:pPr>
                      <a:r>
                        <a:rPr sz="850" b="1" spc="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78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70180" marR="145415" indent="33020">
                        <a:lnSpc>
                          <a:spcPct val="11290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cri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pt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50825" marR="181610" indent="-43180">
                        <a:lnSpc>
                          <a:spcPct val="1129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Non-M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69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(per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7780" algn="ctr">
                        <a:lnSpc>
                          <a:spcPts val="969"/>
                        </a:lnSpc>
                      </a:pPr>
                      <a:r>
                        <a:rPr sz="850" b="1" spc="-20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969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51890">
                        <a:lnSpc>
                          <a:spcPts val="969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ts val="969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1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69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69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969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2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per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710"/>
                        </a:lnSpc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 marL="102996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3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6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5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6452" y="760095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9504" y="760095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6452" y="99326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9504" y="99326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66452" y="1226440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9504" y="1226440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6452" y="1459612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9504" y="1459612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66452" y="1692784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39504" y="1692784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6452" y="1925956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39504" y="1925956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66452" y="215912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39504" y="215912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66452" y="2392300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9504" y="2392300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66452" y="2625472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39504" y="2625472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66452" y="2858644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39504" y="2858644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66452" y="3091816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39504" y="3091816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66452" y="332498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9504" y="332498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66452" y="3558160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39504" y="3558160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66452" y="3791332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39504" y="3791332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66452" y="4024504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39504" y="4024504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66452" y="4257676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39504" y="4257676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66452" y="449084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39504" y="449084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66452" y="4724020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39504" y="4724020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66452" y="4957192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39504" y="4957192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66452" y="5190364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39504" y="5190364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966452" y="5423536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239504" y="5423536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66452" y="565670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39504" y="565670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66452" y="5889880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39504" y="5889880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66452" y="6123052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39504" y="6123052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66452" y="6356224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239504" y="6356224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66452" y="6589396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239504" y="6589396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66452" y="6822568"/>
            <a:ext cx="6032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15" dirty="0"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239504" y="6822568"/>
            <a:ext cx="825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latin typeface="Arial"/>
                <a:cs typeface="Arial"/>
              </a:rPr>
              <a:t>$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1583" y="688975"/>
            <a:ext cx="0" cy="6297295"/>
          </a:xfrm>
          <a:custGeom>
            <a:avLst/>
            <a:gdLst/>
            <a:ahLst/>
            <a:cxnLst/>
            <a:rect l="l" t="t" r="r" b="b"/>
            <a:pathLst>
              <a:path h="6297295">
                <a:moveTo>
                  <a:pt x="0" y="0"/>
                </a:moveTo>
                <a:lnTo>
                  <a:pt x="0" y="6297028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183355" y="688975"/>
            <a:ext cx="0" cy="6297295"/>
          </a:xfrm>
          <a:custGeom>
            <a:avLst/>
            <a:gdLst/>
            <a:ahLst/>
            <a:cxnLst/>
            <a:rect l="l" t="t" r="r" b="b"/>
            <a:pathLst>
              <a:path h="6297295">
                <a:moveTo>
                  <a:pt x="0" y="0"/>
                </a:moveTo>
                <a:lnTo>
                  <a:pt x="0" y="6297028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48884" y="684415"/>
          <a:ext cx="3640453" cy="6292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/>
                <a:gridCol w="827404"/>
                <a:gridCol w="861060"/>
                <a:gridCol w="868679"/>
              </a:tblGrid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</a:tr>
            </a:tbl>
          </a:graphicData>
        </a:graphic>
      </p:graphicFrame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5043" y="264795"/>
            <a:ext cx="10566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10" dirty="0">
                <a:latin typeface="Arial"/>
                <a:cs typeface="Arial"/>
              </a:rPr>
              <a:t>4/18/2019 </a:t>
            </a:r>
            <a:r>
              <a:rPr sz="850" spc="105" dirty="0">
                <a:latin typeface="Arial"/>
                <a:cs typeface="Arial"/>
              </a:rPr>
              <a:t>/</a:t>
            </a:r>
            <a:r>
              <a:rPr sz="850" spc="-140" dirty="0">
                <a:latin typeface="Arial"/>
                <a:cs typeface="Arial"/>
              </a:rPr>
              <a:t> </a:t>
            </a:r>
            <a:r>
              <a:rPr sz="850" spc="-20" dirty="0">
                <a:latin typeface="Arial"/>
                <a:cs typeface="Arial"/>
              </a:rPr>
              <a:t>12:51 </a:t>
            </a:r>
            <a:r>
              <a:rPr sz="850" spc="-35" dirty="0">
                <a:latin typeface="Arial"/>
                <a:cs typeface="Arial"/>
              </a:rPr>
              <a:t>PM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3428" y="244525"/>
            <a:ext cx="1631314" cy="318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4840" marR="5080" indent="-612775">
              <a:lnSpc>
                <a:spcPct val="112900"/>
              </a:lnSpc>
              <a:spcBef>
                <a:spcPts val="90"/>
              </a:spcBef>
            </a:pPr>
            <a:r>
              <a:rPr sz="850" spc="-10" dirty="0">
                <a:latin typeface="Arial"/>
                <a:cs typeface="Arial"/>
              </a:rPr>
              <a:t>Baltimore </a:t>
            </a:r>
            <a:r>
              <a:rPr sz="850" spc="-35" dirty="0">
                <a:latin typeface="Arial"/>
                <a:cs typeface="Arial"/>
              </a:rPr>
              <a:t>Consent Decree </a:t>
            </a:r>
            <a:r>
              <a:rPr sz="850" spc="15" dirty="0">
                <a:latin typeface="Arial"/>
                <a:cs typeface="Arial"/>
              </a:rPr>
              <a:t>Monitor  </a:t>
            </a:r>
            <a:r>
              <a:rPr sz="850" spc="-7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6356" y="264796"/>
            <a:ext cx="3295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65" dirty="0">
                <a:latin typeface="Arial"/>
                <a:cs typeface="Arial"/>
              </a:rPr>
              <a:t>Page</a:t>
            </a:r>
            <a:r>
              <a:rPr sz="850" spc="-100" dirty="0">
                <a:latin typeface="Arial"/>
                <a:cs typeface="Arial"/>
              </a:rPr>
              <a:t> </a:t>
            </a:r>
            <a:r>
              <a:rPr sz="850" spc="-25" dirty="0">
                <a:latin typeface="Arial"/>
                <a:cs typeface="Arial"/>
              </a:rPr>
              <a:t>6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2504" y="684415"/>
          <a:ext cx="9951083" cy="1317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310"/>
                <a:gridCol w="827405"/>
                <a:gridCol w="861059"/>
                <a:gridCol w="868679"/>
                <a:gridCol w="984250"/>
              </a:tblGrid>
              <a:tr h="23304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93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tabLst>
                          <a:tab pos="7893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7893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tabLst>
                          <a:tab pos="7893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745"/>
                        </a:spcBef>
                        <a:tabLst>
                          <a:tab pos="7893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209">
                        <a:lnSpc>
                          <a:spcPts val="1010"/>
                        </a:lnSpc>
                        <a:tabLst>
                          <a:tab pos="930910" algn="l"/>
                          <a:tab pos="1657985" algn="l"/>
                        </a:tabLst>
                      </a:pPr>
                      <a:r>
                        <a:rPr sz="850" spc="-7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2504" y="2150491"/>
          <a:ext cx="7238363" cy="93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3444"/>
                <a:gridCol w="5343525"/>
              </a:tblGrid>
              <a:tr h="146050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0055" algn="l"/>
                        </a:tabLst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4,700.00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695960" algn="l"/>
                        </a:tabLst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R="2540" algn="r">
                        <a:lnSpc>
                          <a:spcPts val="101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10"/>
                        </a:lnSpc>
                        <a:tabLst>
                          <a:tab pos="440055" algn="l"/>
                        </a:tabLst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4,700.00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R="4445" algn="r">
                        <a:lnSpc>
                          <a:spcPts val="1010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1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8.30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5280">
                <a:tc gridSpan="3"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INITIA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6471920" algn="l"/>
                        </a:tabLst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signify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charges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TLB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859"/>
            <a:ext cx="6333490" cy="7997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May 13,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82550">
              <a:lnSpc>
                <a:spcPct val="103299"/>
              </a:lnSpc>
              <a:spcBef>
                <a:spcPts val="1095"/>
              </a:spcBef>
            </a:pPr>
            <a:r>
              <a:rPr sz="1200" spc="-5" dirty="0">
                <a:latin typeface="Times New Roman"/>
                <a:cs typeface="Times New Roman"/>
              </a:rPr>
              <a:t>liaisons with Community Mediation Program, </a:t>
            </a:r>
            <a:r>
              <a:rPr sz="1200" spc="-10" dirty="0">
                <a:latin typeface="Times New Roman"/>
                <a:cs typeface="Times New Roman"/>
              </a:rPr>
              <a:t>Inc. </a:t>
            </a:r>
            <a:r>
              <a:rPr sz="1200" spc="-5" dirty="0">
                <a:latin typeface="Times New Roman"/>
                <a:cs typeface="Times New Roman"/>
              </a:rPr>
              <a:t>(Baltimore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Mediation Center (BCMC)  from March </a:t>
            </a:r>
            <a:r>
              <a:rPr sz="1200" dirty="0">
                <a:latin typeface="Times New Roman"/>
                <a:cs typeface="Times New Roman"/>
              </a:rPr>
              <a:t>1 – </a:t>
            </a:r>
            <a:r>
              <a:rPr sz="1200" spc="-5" dirty="0">
                <a:latin typeface="Times New Roman"/>
                <a:cs typeface="Times New Roman"/>
              </a:rPr>
              <a:t>March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The sum of previously unbilled </a:t>
            </a:r>
            <a:r>
              <a:rPr sz="1200" spc="-5" dirty="0">
                <a:latin typeface="Times New Roman"/>
                <a:cs typeface="Times New Roman"/>
              </a:rPr>
              <a:t>services and expenses reflected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 is </a:t>
            </a:r>
            <a:r>
              <a:rPr sz="1200" dirty="0">
                <a:latin typeface="Times New Roman"/>
                <a:cs typeface="Times New Roman"/>
              </a:rPr>
              <a:t>$107,239.26. 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time </a:t>
            </a:r>
            <a:r>
              <a:rPr sz="1200" spc="-5" dirty="0">
                <a:latin typeface="Times New Roman"/>
                <a:cs typeface="Times New Roman"/>
              </a:rPr>
              <a:t>submitted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this invoice, </a:t>
            </a:r>
            <a:r>
              <a:rPr sz="1200" dirty="0">
                <a:latin typeface="Times New Roman"/>
                <a:cs typeface="Times New Roman"/>
              </a:rPr>
              <a:t>165.2 </a:t>
            </a:r>
            <a:r>
              <a:rPr sz="1200" spc="-5" dirty="0">
                <a:latin typeface="Times New Roman"/>
                <a:cs typeface="Times New Roman"/>
              </a:rPr>
              <a:t>hours,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24.3%, were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or </a:t>
            </a:r>
            <a:r>
              <a:rPr sz="1200" spc="-5" dirty="0">
                <a:latin typeface="Times New Roman"/>
                <a:cs typeface="Times New Roman"/>
              </a:rPr>
              <a:t>unbilled and </a:t>
            </a:r>
            <a:r>
              <a:rPr sz="1200" dirty="0">
                <a:latin typeface="Times New Roman"/>
                <a:cs typeface="Times New Roman"/>
              </a:rPr>
              <a:t>donated to  the City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Baltimore.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recording </a:t>
            </a:r>
            <a:r>
              <a:rPr sz="1200" dirty="0">
                <a:latin typeface="Times New Roman"/>
                <a:cs typeface="Times New Roman"/>
              </a:rPr>
              <a:t>24.3% of </a:t>
            </a:r>
            <a:r>
              <a:rPr sz="1200" spc="-5" dirty="0">
                <a:latin typeface="Times New Roman"/>
                <a:cs typeface="Times New Roman"/>
              </a:rPr>
              <a:t>its total </a:t>
            </a:r>
            <a:r>
              <a:rPr sz="1200" dirty="0">
                <a:latin typeface="Times New Roman"/>
                <a:cs typeface="Times New Roman"/>
              </a:rPr>
              <a:t>time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writing </a:t>
            </a:r>
            <a:r>
              <a:rPr sz="1200" spc="-5" dirty="0">
                <a:latin typeface="Times New Roman"/>
                <a:cs typeface="Times New Roman"/>
              </a:rPr>
              <a:t>off certain </a:t>
            </a:r>
            <a:r>
              <a:rPr sz="1200" dirty="0">
                <a:latin typeface="Times New Roman"/>
                <a:cs typeface="Times New Roman"/>
              </a:rPr>
              <a:t>expenses,  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saved the City a </a:t>
            </a:r>
            <a:r>
              <a:rPr sz="1200" spc="-5" dirty="0">
                <a:latin typeface="Times New Roman"/>
                <a:cs typeface="Times New Roman"/>
              </a:rPr>
              <a:t>total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$52,670.00.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Work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in March 2019 </a:t>
            </a:r>
            <a:r>
              <a:rPr sz="1200" spc="-5" dirty="0">
                <a:latin typeface="Times New Roman"/>
                <a:cs typeface="Times New Roman"/>
              </a:rPr>
              <a:t>included: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marR="260985" indent="-228600">
              <a:lnSpc>
                <a:spcPct val="103299"/>
              </a:lnSpc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outreach and meetings between </a:t>
            </a:r>
            <a:r>
              <a:rPr sz="1200" dirty="0">
                <a:latin typeface="Times New Roman"/>
                <a:cs typeface="Times New Roman"/>
              </a:rPr>
              <a:t>Monitoring Team </a:t>
            </a:r>
            <a:r>
              <a:rPr sz="1200" spc="-5" dirty="0">
                <a:latin typeface="Times New Roman"/>
                <a:cs typeface="Times New Roman"/>
              </a:rPr>
              <a:t>members, </a:t>
            </a:r>
            <a:r>
              <a:rPr sz="1200" dirty="0">
                <a:latin typeface="Times New Roman"/>
                <a:cs typeface="Times New Roman"/>
              </a:rPr>
              <a:t>including  </a:t>
            </a:r>
            <a:r>
              <a:rPr sz="1200" spc="-5" dirty="0">
                <a:latin typeface="Times New Roman"/>
                <a:cs typeface="Times New Roman"/>
              </a:rPr>
              <a:t>neighborhood liaisons, and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stakeholders, including community associations and  </a:t>
            </a:r>
            <a:r>
              <a:rPr sz="1200" dirty="0">
                <a:latin typeface="Times New Roman"/>
                <a:cs typeface="Times New Roman"/>
              </a:rPr>
              <a:t>advocacy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rank and 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BPD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officers</a:t>
            </a:r>
            <a:endParaRPr sz="1200">
              <a:latin typeface="Times New Roman"/>
              <a:cs typeface="Times New Roman"/>
            </a:endParaRPr>
          </a:p>
          <a:p>
            <a:pPr marL="469900" marR="27940" indent="-228600">
              <a:lnSpc>
                <a:spcPct val="1034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Consent Decree requirements </a:t>
            </a:r>
            <a:r>
              <a:rPr sz="1200" dirty="0">
                <a:latin typeface="Times New Roman"/>
                <a:cs typeface="Times New Roman"/>
              </a:rPr>
              <a:t>for community </a:t>
            </a:r>
            <a:r>
              <a:rPr sz="1200" spc="-5" dirty="0">
                <a:latin typeface="Times New Roman"/>
                <a:cs typeface="Times New Roman"/>
              </a:rPr>
              <a:t>and custodial arrestee surveys and  officer focus groups, </a:t>
            </a:r>
            <a:r>
              <a:rPr sz="1200" dirty="0">
                <a:latin typeface="Times New Roman"/>
                <a:cs typeface="Times New Roman"/>
              </a:rPr>
              <a:t>including working </a:t>
            </a:r>
            <a:r>
              <a:rPr sz="1200" spc="-5" dirty="0">
                <a:latin typeface="Times New Roman"/>
                <a:cs typeface="Times New Roman"/>
              </a:rPr>
              <a:t>with Morgan State University’s Institute for Urban  Research </a:t>
            </a:r>
            <a:r>
              <a:rPr sz="1200" dirty="0">
                <a:latin typeface="Times New Roman"/>
                <a:cs typeface="Times New Roman"/>
              </a:rPr>
              <a:t>on the community </a:t>
            </a:r>
            <a:r>
              <a:rPr sz="1200" spc="-5" dirty="0">
                <a:latin typeface="Times New Roman"/>
                <a:cs typeface="Times New Roman"/>
              </a:rPr>
              <a:t>survey, </a:t>
            </a:r>
            <a:r>
              <a:rPr sz="1200" dirty="0">
                <a:latin typeface="Times New Roman"/>
                <a:cs typeface="Times New Roman"/>
              </a:rPr>
              <a:t>the University of </a:t>
            </a:r>
            <a:r>
              <a:rPr sz="1200" spc="-5" dirty="0">
                <a:latin typeface="Times New Roman"/>
                <a:cs typeface="Times New Roman"/>
              </a:rPr>
              <a:t>Toronto and </a:t>
            </a:r>
            <a:r>
              <a:rPr sz="1200" dirty="0">
                <a:latin typeface="Times New Roman"/>
                <a:cs typeface="Times New Roman"/>
              </a:rPr>
              <a:t>Rose </a:t>
            </a:r>
            <a:r>
              <a:rPr sz="1200" spc="-5" dirty="0">
                <a:latin typeface="Times New Roman"/>
                <a:cs typeface="Times New Roman"/>
              </a:rPr>
              <a:t>Street </a:t>
            </a:r>
            <a:r>
              <a:rPr sz="1200" dirty="0">
                <a:latin typeface="Times New Roman"/>
                <a:cs typeface="Times New Roman"/>
              </a:rPr>
              <a:t>Community 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custodial arrestee survey, </a:t>
            </a:r>
            <a:r>
              <a:rPr sz="1200" dirty="0">
                <a:latin typeface="Times New Roman"/>
                <a:cs typeface="Times New Roman"/>
              </a:rPr>
              <a:t>and the </a:t>
            </a:r>
            <a:r>
              <a:rPr sz="1200" spc="-5" dirty="0">
                <a:latin typeface="Times New Roman"/>
                <a:cs typeface="Times New Roman"/>
              </a:rPr>
              <a:t>Crime and </a:t>
            </a:r>
            <a:r>
              <a:rPr sz="1200" dirty="0">
                <a:latin typeface="Times New Roman"/>
                <a:cs typeface="Times New Roman"/>
              </a:rPr>
              <a:t>Justice </a:t>
            </a:r>
            <a:r>
              <a:rPr sz="1200" spc="-5" dirty="0">
                <a:latin typeface="Times New Roman"/>
                <a:cs typeface="Times New Roman"/>
              </a:rPr>
              <a:t>Institute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officer focus  groups</a:t>
            </a:r>
            <a:endParaRPr sz="1200">
              <a:latin typeface="Times New Roman"/>
              <a:cs typeface="Times New Roman"/>
            </a:endParaRPr>
          </a:p>
          <a:p>
            <a:pPr marL="469900" marR="83820" indent="-228600">
              <a:lnSpc>
                <a:spcPct val="103499"/>
              </a:lnSpc>
              <a:spcBef>
                <a:spcPts val="8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In-person and telephonic meetings, in-person </a:t>
            </a:r>
            <a:r>
              <a:rPr sz="1200" dirty="0">
                <a:latin typeface="Times New Roman"/>
                <a:cs typeface="Times New Roman"/>
              </a:rPr>
              <a:t>site </a:t>
            </a:r>
            <a:r>
              <a:rPr sz="1200" spc="-5" dirty="0">
                <a:latin typeface="Times New Roman"/>
                <a:cs typeface="Times New Roman"/>
              </a:rPr>
              <a:t>visits with BPD officials,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officials and  Department </a:t>
            </a:r>
            <a:r>
              <a:rPr sz="1200" dirty="0">
                <a:latin typeface="Times New Roman"/>
                <a:cs typeface="Times New Roman"/>
              </a:rPr>
              <a:t>of Justice </a:t>
            </a:r>
            <a:r>
              <a:rPr sz="1200" spc="-5" dirty="0">
                <a:latin typeface="Times New Roman"/>
                <a:cs typeface="Times New Roman"/>
              </a:rPr>
              <a:t>personnel regarding </a:t>
            </a:r>
            <a:r>
              <a:rPr sz="1200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areas </a:t>
            </a:r>
            <a:r>
              <a:rPr sz="1200" dirty="0">
                <a:latin typeface="Times New Roman"/>
                <a:cs typeface="Times New Roman"/>
              </a:rPr>
              <a:t>of the Consent </a:t>
            </a:r>
            <a:r>
              <a:rPr sz="1200" spc="-5" dirty="0">
                <a:latin typeface="Times New Roman"/>
                <a:cs typeface="Times New Roman"/>
              </a:rPr>
              <a:t>Decree, </a:t>
            </a:r>
            <a:r>
              <a:rPr sz="1200" dirty="0">
                <a:latin typeface="Times New Roman"/>
                <a:cs typeface="Times New Roman"/>
              </a:rPr>
              <a:t>including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force, stops/searches/arrests, interactions with individuals with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disabilities,  </a:t>
            </a:r>
            <a:r>
              <a:rPr sz="1200" dirty="0">
                <a:latin typeface="Times New Roman"/>
                <a:cs typeface="Times New Roman"/>
              </a:rPr>
              <a:t>technology </a:t>
            </a:r>
            <a:r>
              <a:rPr sz="1200" spc="-5" dirty="0">
                <a:latin typeface="Times New Roman"/>
                <a:cs typeface="Times New Roman"/>
              </a:rPr>
              <a:t>and data collection and maintenance, interactions with youth, impartial policing,  misconduct investigations and discipline, training,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investigations, staffing,  recruitment, hiring, </a:t>
            </a:r>
            <a:r>
              <a:rPr sz="1200" dirty="0">
                <a:latin typeface="Times New Roman"/>
                <a:cs typeface="Times New Roman"/>
              </a:rPr>
              <a:t>officer </a:t>
            </a:r>
            <a:r>
              <a:rPr sz="1200" spc="-5" dirty="0">
                <a:latin typeface="Times New Roman"/>
                <a:cs typeface="Times New Roman"/>
              </a:rPr>
              <a:t>assistance and support, compliance reviews and outcome  assessments</a:t>
            </a:r>
            <a:endParaRPr sz="1200">
              <a:latin typeface="Times New Roman"/>
              <a:cs typeface="Times New Roman"/>
            </a:endParaRPr>
          </a:p>
          <a:p>
            <a:pPr marL="469900" marR="130175" indent="-228600">
              <a:lnSpc>
                <a:spcPct val="1032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structural concerns regarding </a:t>
            </a:r>
            <a:r>
              <a:rPr sz="1200" dirty="0">
                <a:latin typeface="Times New Roman"/>
                <a:cs typeface="Times New Roman"/>
              </a:rPr>
              <a:t>Office of </a:t>
            </a:r>
            <a:r>
              <a:rPr sz="1200" spc="-5" dirty="0">
                <a:latin typeface="Times New Roman"/>
                <a:cs typeface="Times New Roman"/>
              </a:rPr>
              <a:t>Professional </a:t>
            </a:r>
            <a:r>
              <a:rPr sz="1200" dirty="0">
                <a:latin typeface="Times New Roman"/>
                <a:cs typeface="Times New Roman"/>
              </a:rPr>
              <a:t>Responsibility (now  </a:t>
            </a:r>
            <a:r>
              <a:rPr sz="1200" spc="-5" dirty="0">
                <a:latin typeface="Times New Roman"/>
                <a:cs typeface="Times New Roman"/>
              </a:rPr>
              <a:t>Professional Integrity Bureau (“PIB”)) operations, including case assignments, investigations,  staffing, and PIB’s </a:t>
            </a:r>
            <a:r>
              <a:rPr sz="1200" dirty="0">
                <a:latin typeface="Times New Roman"/>
                <a:cs typeface="Times New Roman"/>
              </a:rPr>
              <a:t>sharing of </a:t>
            </a:r>
            <a:r>
              <a:rPr sz="1200" spc="-5" dirty="0">
                <a:latin typeface="Times New Roman"/>
                <a:cs typeface="Times New Roman"/>
              </a:rPr>
              <a:t>information 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Civilian Review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Board</a:t>
            </a:r>
            <a:endParaRPr sz="1200">
              <a:latin typeface="Times New Roman"/>
              <a:cs typeface="Times New Roman"/>
            </a:endParaRPr>
          </a:p>
          <a:p>
            <a:pPr marL="469900" marR="85090" indent="-228600">
              <a:lnSpc>
                <a:spcPct val="104200"/>
              </a:lnSpc>
              <a:spcBef>
                <a:spcPts val="7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Conducting diagnostic review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random </a:t>
            </a:r>
            <a:r>
              <a:rPr sz="1200" dirty="0">
                <a:latin typeface="Times New Roman"/>
                <a:cs typeface="Times New Roman"/>
              </a:rPr>
              <a:t>sample of </a:t>
            </a:r>
            <a:r>
              <a:rPr sz="1200" spc="-5" dirty="0">
                <a:latin typeface="Times New Roman"/>
                <a:cs typeface="Times New Roman"/>
              </a:rPr>
              <a:t>PIB investigative files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provide technical  advice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BPD and </a:t>
            </a:r>
            <a:r>
              <a:rPr sz="1200" dirty="0">
                <a:latin typeface="Times New Roman"/>
                <a:cs typeface="Times New Roman"/>
              </a:rPr>
              <a:t>informally </a:t>
            </a:r>
            <a:r>
              <a:rPr sz="1200" spc="-5" dirty="0">
                <a:latin typeface="Times New Roman"/>
                <a:cs typeface="Times New Roman"/>
              </a:rPr>
              <a:t>gauge comprehensiveness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investigations and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record-keeping</a:t>
            </a:r>
            <a:endParaRPr sz="1200">
              <a:latin typeface="Times New Roman"/>
              <a:cs typeface="Times New Roman"/>
            </a:endParaRPr>
          </a:p>
          <a:p>
            <a:pPr marL="469900" marR="109220" indent="-228600">
              <a:lnSpc>
                <a:spcPct val="1032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conferring with BPD </a:t>
            </a:r>
            <a:r>
              <a:rPr sz="1200" dirty="0">
                <a:latin typeface="Times New Roman"/>
                <a:cs typeface="Times New Roman"/>
              </a:rPr>
              <a:t>on Training Academy needs </a:t>
            </a:r>
            <a:r>
              <a:rPr sz="1200" spc="-5" dirty="0">
                <a:latin typeface="Times New Roman"/>
                <a:cs typeface="Times New Roman"/>
              </a:rPr>
              <a:t>and expectations, training  plan for </a:t>
            </a:r>
            <a:r>
              <a:rPr sz="1200" dirty="0">
                <a:latin typeface="Times New Roman"/>
                <a:cs typeface="Times New Roman"/>
              </a:rPr>
              <a:t>2019,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training </a:t>
            </a:r>
            <a:r>
              <a:rPr sz="1200" spc="-5" dirty="0">
                <a:latin typeface="Times New Roman"/>
                <a:cs typeface="Times New Roman"/>
              </a:rPr>
              <a:t>curricula </a:t>
            </a:r>
            <a:r>
              <a:rPr sz="1200" dirty="0">
                <a:latin typeface="Times New Roman"/>
                <a:cs typeface="Times New Roman"/>
              </a:rPr>
              <a:t>on use of force, </a:t>
            </a:r>
            <a:r>
              <a:rPr sz="1200" spc="-5" dirty="0">
                <a:latin typeface="Times New Roman"/>
                <a:cs typeface="Times New Roman"/>
              </a:rPr>
              <a:t>impartial policing, stops/searches/arrests,  body-worn cameras, and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investigations</a:t>
            </a:r>
            <a:endParaRPr sz="1200">
              <a:latin typeface="Times New Roman"/>
              <a:cs typeface="Times New Roman"/>
            </a:endParaRPr>
          </a:p>
          <a:p>
            <a:pPr marL="469900" marR="232410" indent="-228600">
              <a:lnSpc>
                <a:spcPct val="104200"/>
              </a:lnSpc>
              <a:spcBef>
                <a:spcPts val="7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Work on </a:t>
            </a:r>
            <a:r>
              <a:rPr sz="1200" spc="-5" dirty="0">
                <a:latin typeface="Times New Roman"/>
                <a:cs typeface="Times New Roman"/>
              </a:rPr>
              <a:t>revisions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BPD policies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misconduct investigations and discipline,  interactions with individuals with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disabilities and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crisis, and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technology</a:t>
            </a:r>
            <a:endParaRPr sz="1200">
              <a:latin typeface="Times New Roman"/>
              <a:cs typeface="Times New Roman"/>
            </a:endParaRPr>
          </a:p>
          <a:p>
            <a:pPr marL="469900" marR="86995" indent="-228600">
              <a:lnSpc>
                <a:spcPct val="103299"/>
              </a:lnSpc>
              <a:spcBef>
                <a:spcPts val="8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</a:t>
            </a:r>
            <a:r>
              <a:rPr sz="1200" dirty="0">
                <a:latin typeface="Times New Roman"/>
                <a:cs typeface="Times New Roman"/>
              </a:rPr>
              <a:t>commenting on </a:t>
            </a:r>
            <a:r>
              <a:rPr sz="1200" spc="-5" dirty="0">
                <a:latin typeface="Times New Roman"/>
                <a:cs typeface="Times New Roman"/>
              </a:rPr>
              <a:t>BPD’s youth </a:t>
            </a:r>
            <a:r>
              <a:rPr sz="1200" dirty="0">
                <a:latin typeface="Times New Roman"/>
                <a:cs typeface="Times New Roman"/>
              </a:rPr>
              <a:t>diversion </a:t>
            </a:r>
            <a:r>
              <a:rPr sz="1200" spc="-5" dirty="0">
                <a:latin typeface="Times New Roman"/>
                <a:cs typeface="Times New Roman"/>
              </a:rPr>
              <a:t>programs assessment and BPD’s MOU  with Baltimore School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Police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544" y="247574"/>
            <a:ext cx="130048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</a:t>
            </a:r>
            <a:r>
              <a:rPr sz="700" spc="-40" dirty="0">
                <a:latin typeface="Arial"/>
                <a:cs typeface="Arial"/>
              </a:rPr>
              <a:t>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176" y="859675"/>
            <a:ext cx="11486515" cy="904240"/>
          </a:xfrm>
          <a:custGeom>
            <a:avLst/>
            <a:gdLst/>
            <a:ahLst/>
            <a:cxnLst/>
            <a:rect l="l" t="t" r="r" b="b"/>
            <a:pathLst>
              <a:path w="11486515" h="904239">
                <a:moveTo>
                  <a:pt x="0" y="0"/>
                </a:moveTo>
                <a:lnTo>
                  <a:pt x="11486248" y="0"/>
                </a:lnTo>
                <a:lnTo>
                  <a:pt x="11486248" y="903731"/>
                </a:lnTo>
                <a:lnTo>
                  <a:pt x="0" y="903731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176" y="1761883"/>
            <a:ext cx="6077585" cy="608330"/>
          </a:xfrm>
          <a:custGeom>
            <a:avLst/>
            <a:gdLst/>
            <a:ahLst/>
            <a:cxnLst/>
            <a:rect l="l" t="t" r="r" b="b"/>
            <a:pathLst>
              <a:path w="6077584" h="608330">
                <a:moveTo>
                  <a:pt x="0" y="0"/>
                </a:moveTo>
                <a:lnTo>
                  <a:pt x="6077572" y="0"/>
                </a:lnTo>
                <a:lnTo>
                  <a:pt x="6077572" y="607936"/>
                </a:lnTo>
                <a:lnTo>
                  <a:pt x="0" y="607936"/>
                </a:lnTo>
                <a:lnTo>
                  <a:pt x="0" y="0"/>
                </a:lnTo>
                <a:close/>
              </a:path>
            </a:pathLst>
          </a:custGeom>
          <a:solidFill>
            <a:srgbClr val="C4D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2364" y="1761883"/>
            <a:ext cx="5410200" cy="608330"/>
          </a:xfrm>
          <a:custGeom>
            <a:avLst/>
            <a:gdLst/>
            <a:ahLst/>
            <a:cxnLst/>
            <a:rect l="l" t="t" r="r" b="b"/>
            <a:pathLst>
              <a:path w="5410200" h="608330">
                <a:moveTo>
                  <a:pt x="0" y="0"/>
                </a:moveTo>
                <a:lnTo>
                  <a:pt x="5410200" y="0"/>
                </a:lnTo>
                <a:lnTo>
                  <a:pt x="5410200" y="607936"/>
                </a:lnTo>
                <a:lnTo>
                  <a:pt x="0" y="607936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176" y="3281298"/>
            <a:ext cx="11486515" cy="212090"/>
          </a:xfrm>
          <a:custGeom>
            <a:avLst/>
            <a:gdLst/>
            <a:ahLst/>
            <a:cxnLst/>
            <a:rect l="l" t="t" r="r" b="b"/>
            <a:pathLst>
              <a:path w="11486515" h="212089">
                <a:moveTo>
                  <a:pt x="0" y="0"/>
                </a:moveTo>
                <a:lnTo>
                  <a:pt x="11486248" y="0"/>
                </a:lnTo>
                <a:lnTo>
                  <a:pt x="11486248" y="211696"/>
                </a:lnTo>
                <a:lnTo>
                  <a:pt x="0" y="211696"/>
                </a:lnTo>
                <a:lnTo>
                  <a:pt x="0" y="0"/>
                </a:lnTo>
                <a:close/>
              </a:path>
            </a:pathLst>
          </a:custGeom>
          <a:solidFill>
            <a:srgbClr val="CCBF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80223" y="842391"/>
            <a:ext cx="5842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latin typeface="Trebuchet MS"/>
                <a:cs typeface="Trebuchet MS"/>
              </a:rPr>
              <a:t>I</a:t>
            </a:r>
            <a:r>
              <a:rPr sz="700" b="1" spc="-5" dirty="0">
                <a:latin typeface="Trebuchet MS"/>
                <a:cs typeface="Trebuchet MS"/>
              </a:rPr>
              <a:t>N</a:t>
            </a:r>
            <a:r>
              <a:rPr sz="700" b="1" spc="-25" dirty="0">
                <a:latin typeface="Trebuchet MS"/>
                <a:cs typeface="Trebuchet MS"/>
              </a:rPr>
              <a:t>S</a:t>
            </a: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35" dirty="0">
                <a:latin typeface="Trebuchet MS"/>
                <a:cs typeface="Trebuchet MS"/>
              </a:rPr>
              <a:t>R</a:t>
            </a:r>
            <a:r>
              <a:rPr sz="700" b="1" spc="-10" dirty="0">
                <a:latin typeface="Trebuchet MS"/>
                <a:cs typeface="Trebuchet MS"/>
              </a:rPr>
              <a:t>U</a:t>
            </a:r>
            <a:r>
              <a:rPr sz="700" b="1" spc="-60" dirty="0">
                <a:latin typeface="Trebuchet MS"/>
                <a:cs typeface="Trebuchet MS"/>
              </a:rPr>
              <a:t>C</a:t>
            </a: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10" dirty="0">
                <a:latin typeface="Trebuchet MS"/>
                <a:cs typeface="Trebuchet MS"/>
              </a:rPr>
              <a:t>I</a:t>
            </a:r>
            <a:r>
              <a:rPr sz="700" b="1" spc="-15" dirty="0">
                <a:latin typeface="Trebuchet MS"/>
                <a:cs typeface="Trebuchet MS"/>
              </a:rPr>
              <a:t>O</a:t>
            </a:r>
            <a:r>
              <a:rPr sz="700" b="1" spc="-5" dirty="0">
                <a:latin typeface="Trebuchet MS"/>
                <a:cs typeface="Trebuchet MS"/>
              </a:rPr>
              <a:t>N</a:t>
            </a:r>
            <a:r>
              <a:rPr sz="700" b="1" spc="-25" dirty="0">
                <a:latin typeface="Trebuchet MS"/>
                <a:cs typeface="Trebuchet MS"/>
              </a:rPr>
              <a:t>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287" y="836307"/>
            <a:ext cx="20993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150" spc="-25" dirty="0">
                <a:latin typeface="Arial"/>
                <a:cs typeface="Arial"/>
              </a:rPr>
              <a:t>Baltimore </a:t>
            </a:r>
            <a:r>
              <a:rPr sz="1150" spc="-80" dirty="0">
                <a:latin typeface="Arial"/>
                <a:cs typeface="Arial"/>
              </a:rPr>
              <a:t>Consent </a:t>
            </a:r>
            <a:r>
              <a:rPr sz="1150" spc="-75" dirty="0">
                <a:latin typeface="Arial"/>
                <a:cs typeface="Arial"/>
              </a:rPr>
              <a:t>Decree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Monitor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15"/>
              </a:spcBef>
            </a:pPr>
            <a:r>
              <a:rPr sz="1000" spc="-50" dirty="0">
                <a:latin typeface="Arial"/>
                <a:cs typeface="Arial"/>
              </a:rPr>
              <a:t>750 </a:t>
            </a:r>
            <a:r>
              <a:rPr sz="1000" spc="-90" dirty="0">
                <a:latin typeface="Arial"/>
                <a:cs typeface="Arial"/>
              </a:rPr>
              <a:t>E. </a:t>
            </a:r>
            <a:r>
              <a:rPr sz="1000" spc="5" dirty="0">
                <a:latin typeface="Arial"/>
                <a:cs typeface="Arial"/>
              </a:rPr>
              <a:t>Pratt, </a:t>
            </a:r>
            <a:r>
              <a:rPr sz="1000" spc="-65" dirty="0">
                <a:latin typeface="Arial"/>
                <a:cs typeface="Arial"/>
              </a:rPr>
              <a:t>Ste</a:t>
            </a:r>
            <a:r>
              <a:rPr sz="1000" spc="-16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900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ts val="1370"/>
              </a:lnSpc>
            </a:pPr>
            <a:r>
              <a:rPr sz="1150" spc="-30" dirty="0">
                <a:latin typeface="Arial"/>
                <a:cs typeface="Arial"/>
              </a:rPr>
              <a:t>Baltimore, </a:t>
            </a:r>
            <a:r>
              <a:rPr sz="1150" spc="-60" dirty="0">
                <a:latin typeface="Arial"/>
                <a:cs typeface="Arial"/>
              </a:rPr>
              <a:t>MD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spc="-105" dirty="0">
                <a:latin typeface="Arial"/>
                <a:cs typeface="Arial"/>
              </a:rPr>
              <a:t>21202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9900" y="1733803"/>
            <a:ext cx="1308735" cy="29718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1280" marR="5080" indent="-68580">
              <a:lnSpc>
                <a:spcPts val="1060"/>
              </a:lnSpc>
              <a:spcBef>
                <a:spcPts val="150"/>
              </a:spcBef>
            </a:pP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5" dirty="0">
                <a:latin typeface="Arial"/>
                <a:cs typeface="Arial"/>
              </a:rPr>
              <a:t>FOR </a:t>
            </a:r>
            <a:r>
              <a:rPr sz="900" spc="-40" dirty="0">
                <a:latin typeface="Arial"/>
                <a:cs typeface="Arial"/>
              </a:rPr>
              <a:t>MONTH </a:t>
            </a:r>
            <a:r>
              <a:rPr sz="900" spc="-70" dirty="0">
                <a:latin typeface="Arial"/>
                <a:cs typeface="Arial"/>
              </a:rPr>
              <a:t>OF:  </a:t>
            </a: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0" dirty="0">
                <a:latin typeface="Arial"/>
                <a:cs typeface="Arial"/>
              </a:rPr>
              <a:t>SUBMITTED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BY: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2976" y="1727708"/>
            <a:ext cx="42227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ts val="1030"/>
              </a:lnSpc>
              <a:spcBef>
                <a:spcPts val="100"/>
              </a:spcBef>
            </a:pPr>
            <a:r>
              <a:rPr sz="900" b="1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March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sz="1000" spc="-105" dirty="0">
                <a:latin typeface="Arial"/>
                <a:cs typeface="Arial"/>
              </a:rPr>
              <a:t>D</a:t>
            </a:r>
            <a:r>
              <a:rPr sz="1000" spc="-25" dirty="0">
                <a:latin typeface="Arial"/>
                <a:cs typeface="Arial"/>
              </a:rPr>
              <a:t>up</a:t>
            </a:r>
            <a:r>
              <a:rPr sz="1000" spc="-20" dirty="0">
                <a:latin typeface="Arial"/>
                <a:cs typeface="Arial"/>
              </a:rPr>
              <a:t>o</a:t>
            </a:r>
            <a:r>
              <a:rPr sz="1000" spc="-25" dirty="0">
                <a:latin typeface="Arial"/>
                <a:cs typeface="Arial"/>
              </a:rPr>
              <a:t>n</a:t>
            </a:r>
            <a:r>
              <a:rPr sz="1000" spc="60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3948" y="2030984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Arial"/>
                <a:cs typeface="Arial"/>
              </a:rPr>
              <a:t>DATE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80" dirty="0">
                <a:latin typeface="Arial"/>
                <a:cs typeface="Arial"/>
              </a:rPr>
              <a:t>SUBMITTED: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208" y="2012822"/>
            <a:ext cx="51943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45" dirty="0">
                <a:latin typeface="Arial"/>
                <a:cs typeface="Arial"/>
              </a:rPr>
              <a:t>4</a:t>
            </a:r>
            <a:r>
              <a:rPr sz="1000" spc="114" dirty="0">
                <a:latin typeface="Arial"/>
                <a:cs typeface="Arial"/>
              </a:rPr>
              <a:t>/</a:t>
            </a:r>
            <a:r>
              <a:rPr sz="1000" spc="-45" dirty="0">
                <a:latin typeface="Arial"/>
                <a:cs typeface="Arial"/>
              </a:rPr>
              <a:t>5</a:t>
            </a:r>
            <a:r>
              <a:rPr sz="1000" spc="114" dirty="0">
                <a:latin typeface="Arial"/>
                <a:cs typeface="Arial"/>
              </a:rPr>
              <a:t>/</a:t>
            </a:r>
            <a:r>
              <a:rPr sz="1000" spc="-45" dirty="0">
                <a:latin typeface="Arial"/>
                <a:cs typeface="Arial"/>
              </a:rPr>
              <a:t>201</a:t>
            </a:r>
            <a:r>
              <a:rPr sz="1000" spc="-40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812" y="3260979"/>
            <a:ext cx="36449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145" dirty="0">
                <a:solidFill>
                  <a:srgbClr val="006000"/>
                </a:solidFill>
                <a:latin typeface="Arial"/>
                <a:cs typeface="Arial"/>
              </a:rPr>
              <a:t>T</a:t>
            </a:r>
            <a:r>
              <a:rPr sz="1250" spc="5" dirty="0">
                <a:solidFill>
                  <a:srgbClr val="006000"/>
                </a:solidFill>
                <a:latin typeface="Arial"/>
                <a:cs typeface="Arial"/>
              </a:rPr>
              <a:t>I</a:t>
            </a:r>
            <a:r>
              <a:rPr sz="1250" spc="10" dirty="0">
                <a:solidFill>
                  <a:srgbClr val="006000"/>
                </a:solidFill>
                <a:latin typeface="Arial"/>
                <a:cs typeface="Arial"/>
              </a:rPr>
              <a:t>M</a:t>
            </a:r>
            <a:r>
              <a:rPr sz="1250" spc="-210" dirty="0">
                <a:solidFill>
                  <a:srgbClr val="006000"/>
                </a:solidFill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2640" y="3529076"/>
            <a:ext cx="471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Trebuchet MS"/>
                <a:cs typeface="Trebuchet MS"/>
              </a:rPr>
              <a:t>Month</a:t>
            </a:r>
            <a:r>
              <a:rPr sz="900" b="1" spc="-130" dirty="0">
                <a:latin typeface="Trebuchet MS"/>
                <a:cs typeface="Trebuchet MS"/>
              </a:rPr>
              <a:t> </a:t>
            </a:r>
            <a:r>
              <a:rPr sz="900" b="1" spc="-40" dirty="0">
                <a:latin typeface="Trebuchet MS"/>
                <a:cs typeface="Trebuchet MS"/>
              </a:rPr>
              <a:t>of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81988" y="3529076"/>
            <a:ext cx="2082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45" dirty="0">
                <a:latin typeface="Trebuchet MS"/>
                <a:cs typeface="Trebuchet MS"/>
              </a:rPr>
              <a:t>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2735" y="3529076"/>
            <a:ext cx="306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5" dirty="0">
                <a:latin typeface="Trebuchet MS"/>
                <a:cs typeface="Trebuchet MS"/>
              </a:rPr>
              <a:t>H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5" dirty="0">
                <a:latin typeface="Trebuchet MS"/>
                <a:cs typeface="Trebuchet MS"/>
              </a:rPr>
              <a:t>u</a:t>
            </a:r>
            <a:r>
              <a:rPr sz="900" b="1" spc="-65" dirty="0">
                <a:latin typeface="Trebuchet MS"/>
                <a:cs typeface="Trebuchet MS"/>
              </a:rPr>
              <a:t>r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1311" y="3529076"/>
            <a:ext cx="2432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Trebuchet MS"/>
                <a:cs typeface="Trebuchet MS"/>
              </a:rPr>
              <a:t>Rate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8447" y="3545966"/>
            <a:ext cx="2152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20" dirty="0">
                <a:latin typeface="Trebuchet MS"/>
                <a:cs typeface="Trebuchet MS"/>
              </a:rPr>
              <a:t>o</a:t>
            </a:r>
            <a:r>
              <a:rPr sz="700" b="1" spc="-45" dirty="0">
                <a:latin typeface="Trebuchet MS"/>
                <a:cs typeface="Trebuchet MS"/>
              </a:rPr>
              <a:t>t</a:t>
            </a:r>
            <a:r>
              <a:rPr sz="700" b="1" spc="-30" dirty="0">
                <a:latin typeface="Trebuchet MS"/>
                <a:cs typeface="Trebuchet MS"/>
              </a:rPr>
              <a:t>a</a:t>
            </a:r>
            <a:r>
              <a:rPr sz="700" b="1" spc="-35" dirty="0">
                <a:latin typeface="Trebuchet MS"/>
                <a:cs typeface="Trebuchet MS"/>
              </a:rPr>
              <a:t>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21643" y="3476930"/>
            <a:ext cx="34036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10000"/>
              </a:lnSpc>
              <a:spcBef>
                <a:spcPts val="95"/>
              </a:spcBef>
            </a:pPr>
            <a:r>
              <a:rPr sz="700" b="1" spc="-10" dirty="0">
                <a:latin typeface="Trebuchet MS"/>
                <a:cs typeface="Trebuchet MS"/>
              </a:rPr>
              <a:t>U</a:t>
            </a:r>
            <a:r>
              <a:rPr sz="700" b="1" spc="-35" dirty="0">
                <a:latin typeface="Trebuchet MS"/>
                <a:cs typeface="Trebuchet MS"/>
              </a:rPr>
              <a:t>n</a:t>
            </a:r>
            <a:r>
              <a:rPr sz="700" b="1" spc="-30" dirty="0">
                <a:latin typeface="Trebuchet MS"/>
                <a:cs typeface="Trebuchet MS"/>
              </a:rPr>
              <a:t>b</a:t>
            </a:r>
            <a:r>
              <a:rPr sz="700" b="1" spc="-50" dirty="0">
                <a:latin typeface="Trebuchet MS"/>
                <a:cs typeface="Trebuchet MS"/>
              </a:rPr>
              <a:t>i</a:t>
            </a:r>
            <a:r>
              <a:rPr sz="700" b="1" spc="-45" dirty="0">
                <a:latin typeface="Trebuchet MS"/>
                <a:cs typeface="Trebuchet MS"/>
              </a:rPr>
              <a:t>ll</a:t>
            </a:r>
            <a:r>
              <a:rPr sz="700" b="1" spc="-50" dirty="0">
                <a:latin typeface="Trebuchet MS"/>
                <a:cs typeface="Trebuchet MS"/>
              </a:rPr>
              <a:t>e</a:t>
            </a:r>
            <a:r>
              <a:rPr sz="700" b="1" spc="-20" dirty="0">
                <a:latin typeface="Trebuchet MS"/>
                <a:cs typeface="Trebuchet MS"/>
              </a:rPr>
              <a:t>d  </a:t>
            </a:r>
            <a:r>
              <a:rPr sz="700" b="1" spc="-35" dirty="0">
                <a:latin typeface="Trebuchet MS"/>
                <a:cs typeface="Trebuchet MS"/>
              </a:rPr>
              <a:t>Hours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0844" y="3730370"/>
            <a:ext cx="2616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10" dirty="0">
                <a:latin typeface="Arial"/>
                <a:cs typeface="Arial"/>
              </a:rPr>
              <a:t>M</a:t>
            </a:r>
            <a:r>
              <a:rPr sz="700" spc="-6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r</a:t>
            </a:r>
            <a:r>
              <a:rPr sz="700" spc="-35" dirty="0">
                <a:latin typeface="Arial"/>
                <a:cs typeface="Arial"/>
              </a:rPr>
              <a:t>ch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3616" y="373037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3860" y="373037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69328" y="3730370"/>
            <a:ext cx="4095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235.00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59344" y="3730370"/>
            <a:ext cx="42799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9865" algn="l"/>
              </a:tabLst>
            </a:pPr>
            <a:r>
              <a:rPr sz="700" spc="-20" dirty="0">
                <a:latin typeface="Arial"/>
                <a:cs typeface="Arial"/>
              </a:rPr>
              <a:t>-	</a:t>
            </a:r>
            <a:r>
              <a:rPr sz="700" spc="-35" dirty="0">
                <a:latin typeface="Arial"/>
                <a:cs typeface="Arial"/>
              </a:rPr>
              <a:t>Travel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20348" y="3846195"/>
            <a:ext cx="1397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8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0844" y="3965066"/>
            <a:ext cx="2616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10" dirty="0">
                <a:latin typeface="Arial"/>
                <a:cs typeface="Arial"/>
              </a:rPr>
              <a:t>M</a:t>
            </a:r>
            <a:r>
              <a:rPr sz="700" spc="-60" dirty="0">
                <a:latin typeface="Arial"/>
                <a:cs typeface="Arial"/>
              </a:rPr>
              <a:t>a</a:t>
            </a:r>
            <a:r>
              <a:rPr sz="700" spc="15" dirty="0">
                <a:latin typeface="Arial"/>
                <a:cs typeface="Arial"/>
              </a:rPr>
              <a:t>r</a:t>
            </a:r>
            <a:r>
              <a:rPr sz="700" spc="-35" dirty="0">
                <a:latin typeface="Arial"/>
                <a:cs typeface="Arial"/>
              </a:rPr>
              <a:t>ch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53616" y="396506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80124" y="3965066"/>
            <a:ext cx="24511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0.2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69328" y="3965066"/>
            <a:ext cx="4095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235.00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420348" y="4022978"/>
            <a:ext cx="1397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r>
              <a:rPr sz="700" spc="-20" dirty="0">
                <a:latin typeface="Arial"/>
                <a:cs typeface="Arial"/>
              </a:rPr>
              <a:t>.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21100" y="3526027"/>
            <a:ext cx="567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65" dirty="0">
                <a:latin typeface="Trebuchet MS"/>
                <a:cs typeface="Trebuchet MS"/>
              </a:rPr>
              <a:t>e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r>
              <a:rPr sz="900" b="1" spc="-90" dirty="0">
                <a:latin typeface="Trebuchet MS"/>
                <a:cs typeface="Trebuchet MS"/>
              </a:rPr>
              <a:t>c</a:t>
            </a:r>
            <a:r>
              <a:rPr sz="900" b="1" spc="-65" dirty="0">
                <a:latin typeface="Trebuchet MS"/>
                <a:cs typeface="Trebuchet MS"/>
              </a:rPr>
              <a:t>r</a:t>
            </a:r>
            <a:r>
              <a:rPr sz="900" b="1" spc="-55" dirty="0">
                <a:latin typeface="Trebuchet MS"/>
                <a:cs typeface="Trebuchet MS"/>
              </a:rPr>
              <a:t>i</a:t>
            </a:r>
            <a:r>
              <a:rPr sz="900" b="1" spc="-50" dirty="0">
                <a:latin typeface="Trebuchet MS"/>
                <a:cs typeface="Trebuchet MS"/>
              </a:rPr>
              <a:t>p</a:t>
            </a:r>
            <a:r>
              <a:rPr sz="900" b="1" spc="-55" dirty="0">
                <a:latin typeface="Trebuchet MS"/>
                <a:cs typeface="Trebuchet MS"/>
              </a:rPr>
              <a:t>t</a:t>
            </a:r>
            <a:r>
              <a:rPr sz="900" b="1" spc="-50" dirty="0">
                <a:latin typeface="Trebuchet MS"/>
                <a:cs typeface="Trebuchet MS"/>
              </a:rPr>
              <a:t>i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0" dirty="0">
                <a:latin typeface="Trebuchet MS"/>
                <a:cs typeface="Trebuchet MS"/>
              </a:rPr>
              <a:t>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34424" y="1782070"/>
            <a:ext cx="73723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0320">
              <a:lnSpc>
                <a:spcPts val="695"/>
              </a:lnSpc>
            </a:pPr>
            <a:r>
              <a:rPr sz="600" spc="-15" dirty="0">
                <a:latin typeface="Arial"/>
                <a:cs typeface="Arial"/>
              </a:rPr>
              <a:t>Complete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these</a:t>
            </a:r>
            <a:endParaRPr sz="600">
              <a:latin typeface="Arial"/>
              <a:cs typeface="Arial"/>
            </a:endParaRPr>
          </a:p>
          <a:p>
            <a:pPr marL="12700" marR="5080" algn="ctr">
              <a:lnSpc>
                <a:spcPct val="114999"/>
              </a:lnSpc>
            </a:pPr>
            <a:r>
              <a:rPr sz="600" spc="10" dirty="0">
                <a:latin typeface="Arial"/>
                <a:cs typeface="Arial"/>
              </a:rPr>
              <a:t>four </a:t>
            </a:r>
            <a:r>
              <a:rPr sz="600" spc="-20" dirty="0">
                <a:latin typeface="Arial"/>
                <a:cs typeface="Arial"/>
              </a:rPr>
              <a:t>cells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before  starting  </a:t>
            </a:r>
            <a:r>
              <a:rPr sz="600" spc="-15" dirty="0">
                <a:latin typeface="Arial"/>
                <a:cs typeface="Arial"/>
              </a:rPr>
              <a:t>spreadsheet.</a:t>
            </a:r>
            <a:endParaRPr sz="600">
              <a:latin typeface="Arial"/>
              <a:cs typeface="Arial"/>
            </a:endParaRPr>
          </a:p>
          <a:p>
            <a:pPr marL="18415" marR="12065" algn="ctr">
              <a:lnSpc>
                <a:spcPct val="114999"/>
              </a:lnSpc>
            </a:pPr>
            <a:r>
              <a:rPr sz="600" spc="-35" dirty="0">
                <a:latin typeface="Arial"/>
                <a:cs typeface="Arial"/>
              </a:rPr>
              <a:t>Rates </a:t>
            </a:r>
            <a:r>
              <a:rPr sz="600" spc="-15" dirty="0">
                <a:latin typeface="Arial"/>
                <a:cs typeface="Arial"/>
              </a:rPr>
              <a:t>and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other  info </a:t>
            </a:r>
            <a:r>
              <a:rPr sz="600" spc="10" dirty="0">
                <a:latin typeface="Arial"/>
                <a:cs typeface="Arial"/>
              </a:rPr>
              <a:t>will </a:t>
            </a:r>
            <a:r>
              <a:rPr sz="600" spc="-15" dirty="0">
                <a:latin typeface="Arial"/>
                <a:cs typeface="Arial"/>
              </a:rPr>
              <a:t>self-  </a:t>
            </a:r>
            <a:r>
              <a:rPr sz="600" spc="-5" dirty="0">
                <a:latin typeface="Arial"/>
                <a:cs typeface="Arial"/>
              </a:rPr>
              <a:t>populate.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65768" y="3541395"/>
            <a:ext cx="102361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35" dirty="0">
                <a:latin typeface="Trebuchet MS"/>
                <a:cs typeface="Trebuchet MS"/>
              </a:rPr>
              <a:t>Comments (Unbilled</a:t>
            </a:r>
            <a:r>
              <a:rPr sz="700" b="1" spc="-130" dirty="0">
                <a:latin typeface="Trebuchet MS"/>
                <a:cs typeface="Trebuchet MS"/>
              </a:rPr>
              <a:t> </a:t>
            </a:r>
            <a:r>
              <a:rPr sz="700" b="1" spc="-50" dirty="0">
                <a:latin typeface="Trebuchet MS"/>
                <a:cs typeface="Trebuchet MS"/>
              </a:rPr>
              <a:t>Time)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80223" y="972997"/>
            <a:ext cx="4236720" cy="3302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Complete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blue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left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first.</a:t>
            </a:r>
            <a:r>
              <a:rPr sz="700" spc="13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This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will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cause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 </a:t>
            </a:r>
            <a:r>
              <a:rPr sz="700" spc="-10" dirty="0">
                <a:latin typeface="Arial"/>
                <a:cs typeface="Arial"/>
              </a:rPr>
              <a:t>rate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information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populate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spreadsheet.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Enter</a:t>
            </a:r>
            <a:r>
              <a:rPr sz="700" spc="-25" dirty="0">
                <a:latin typeface="Arial"/>
                <a:cs typeface="Arial"/>
              </a:rPr>
              <a:t> descriptions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hours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"Time"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portion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matrix</a:t>
            </a:r>
            <a:r>
              <a:rPr sz="700" spc="-25" dirty="0">
                <a:latin typeface="Arial"/>
                <a:cs typeface="Arial"/>
              </a:rPr>
              <a:t> consistent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"Sample </a:t>
            </a:r>
            <a:r>
              <a:rPr sz="700" spc="-20" dirty="0">
                <a:latin typeface="Arial"/>
                <a:cs typeface="Arial"/>
              </a:rPr>
              <a:t>Description" below.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80223" y="1335709"/>
            <a:ext cx="4657090" cy="42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  <a:buAutoNum type="arabicPeriod" startAt="3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may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0" dirty="0">
                <a:latin typeface="Arial"/>
                <a:cs typeface="Arial"/>
              </a:rPr>
              <a:t> 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 even </a:t>
            </a:r>
            <a:r>
              <a:rPr sz="700" spc="15" dirty="0">
                <a:latin typeface="Arial"/>
                <a:cs typeface="Arial"/>
              </a:rPr>
              <a:t>if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work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which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inevitably  </a:t>
            </a:r>
            <a:r>
              <a:rPr sz="700" dirty="0">
                <a:latin typeface="Arial"/>
                <a:cs typeface="Arial"/>
              </a:rPr>
              <a:t>will.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Leadership </a:t>
            </a:r>
            <a:r>
              <a:rPr sz="700" spc="-25" dirty="0">
                <a:latin typeface="Arial"/>
                <a:cs typeface="Arial"/>
              </a:rPr>
              <a:t>must </a:t>
            </a:r>
            <a:r>
              <a:rPr sz="700" spc="-20" dirty="0">
                <a:latin typeface="Arial"/>
                <a:cs typeface="Arial"/>
              </a:rPr>
              <a:t>authorize more </a:t>
            </a:r>
            <a:r>
              <a:rPr sz="700" spc="-15" dirty="0">
                <a:latin typeface="Arial"/>
                <a:cs typeface="Arial"/>
              </a:rPr>
              <a:t>than eight </a:t>
            </a:r>
            <a:r>
              <a:rPr sz="700" spc="-30" dirty="0">
                <a:latin typeface="Arial"/>
                <a:cs typeface="Arial"/>
              </a:rPr>
              <a:t>hours </a:t>
            </a:r>
            <a:r>
              <a:rPr sz="700" spc="-10" dirty="0">
                <a:latin typeface="Arial"/>
                <a:cs typeface="Arial"/>
              </a:rPr>
              <a:t>billed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35" dirty="0">
                <a:latin typeface="Arial"/>
                <a:cs typeface="Arial"/>
              </a:rPr>
              <a:t>day, </a:t>
            </a:r>
            <a:r>
              <a:rPr sz="700" spc="-20" dirty="0">
                <a:latin typeface="Arial"/>
                <a:cs typeface="Arial"/>
              </a:rPr>
              <a:t>itemized, </a:t>
            </a:r>
            <a:r>
              <a:rPr sz="700" dirty="0">
                <a:latin typeface="Arial"/>
                <a:cs typeface="Arial"/>
              </a:rPr>
              <a:t>but </a:t>
            </a:r>
            <a:r>
              <a:rPr sz="700" spc="5" dirty="0">
                <a:latin typeface="Arial"/>
                <a:cs typeface="Arial"/>
              </a:rPr>
              <a:t>will </a:t>
            </a:r>
            <a:r>
              <a:rPr sz="700" spc="-20" dirty="0">
                <a:latin typeface="Arial"/>
                <a:cs typeface="Arial"/>
              </a:rPr>
              <a:t>do </a:t>
            </a:r>
            <a:r>
              <a:rPr sz="700" spc="-50" dirty="0">
                <a:latin typeface="Arial"/>
                <a:cs typeface="Arial"/>
              </a:rPr>
              <a:t>so </a:t>
            </a:r>
            <a:r>
              <a:rPr sz="700" spc="-25" dirty="0">
                <a:latin typeface="Arial"/>
                <a:cs typeface="Arial"/>
              </a:rPr>
              <a:t>sparingly.</a:t>
            </a:r>
            <a:endParaRPr sz="7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spcBef>
                <a:spcPts val="470"/>
              </a:spcBef>
              <a:buAutoNum type="arabicPeriod" startAt="3"/>
              <a:tabLst>
                <a:tab pos="121285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may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b="1" spc="-35" dirty="0">
                <a:latin typeface="Trebuchet MS"/>
                <a:cs typeface="Trebuchet MS"/>
              </a:rPr>
              <a:t>NOT</a:t>
            </a:r>
            <a:r>
              <a:rPr sz="700" b="1" spc="-55" dirty="0">
                <a:latin typeface="Trebuchet MS"/>
                <a:cs typeface="Trebuchet MS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spent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traveling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from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Baltimore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anywhere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else.  Travel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is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non-reimbursable.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2235" y="3965067"/>
            <a:ext cx="177673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40" dirty="0">
                <a:latin typeface="Arial"/>
                <a:cs typeface="Arial"/>
              </a:rPr>
              <a:t>Discussion </a:t>
            </a:r>
            <a:r>
              <a:rPr sz="700" spc="-20" dirty="0">
                <a:latin typeface="Arial"/>
                <a:cs typeface="Arial"/>
              </a:rPr>
              <a:t>o </a:t>
            </a:r>
            <a:r>
              <a:rPr sz="700" spc="20" dirty="0">
                <a:latin typeface="Arial"/>
                <a:cs typeface="Arial"/>
              </a:rPr>
              <a:t>f </a:t>
            </a:r>
            <a:r>
              <a:rPr sz="700" spc="-45" dirty="0">
                <a:latin typeface="Arial"/>
                <a:cs typeface="Arial"/>
              </a:rPr>
              <a:t>Crisis Services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local </a:t>
            </a:r>
            <a:r>
              <a:rPr sz="700" spc="-30" dirty="0">
                <a:latin typeface="Arial"/>
                <a:cs typeface="Arial"/>
              </a:rPr>
              <a:t>advocate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80223" y="1722806"/>
            <a:ext cx="3571875" cy="43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315"/>
              </a:spcBef>
              <a:buAutoNum type="arabicPeriod" startAt="5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Please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make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sure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all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expenses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meet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listed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Billing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tab.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1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forget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initial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 </a:t>
            </a:r>
            <a:r>
              <a:rPr sz="700" spc="-15" dirty="0">
                <a:latin typeface="Arial"/>
                <a:cs typeface="Arial"/>
              </a:rPr>
              <a:t>attesting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accuracy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this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statement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before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submit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6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 </a:t>
            </a:r>
            <a:r>
              <a:rPr sz="700" spc="-5" dirty="0">
                <a:latin typeface="Arial"/>
                <a:cs typeface="Arial"/>
              </a:rPr>
              <a:t>not </a:t>
            </a:r>
            <a:r>
              <a:rPr sz="700" spc="-20" dirty="0">
                <a:latin typeface="Arial"/>
                <a:cs typeface="Arial"/>
              </a:rPr>
              <a:t>hesitate </a:t>
            </a:r>
            <a:r>
              <a:rPr sz="700" spc="10" dirty="0">
                <a:latin typeface="Arial"/>
                <a:cs typeface="Arial"/>
              </a:rPr>
              <a:t>to </a:t>
            </a:r>
            <a:r>
              <a:rPr sz="700" spc="-25" dirty="0">
                <a:latin typeface="Arial"/>
                <a:cs typeface="Arial"/>
              </a:rPr>
              <a:t>call Deputy </a:t>
            </a:r>
            <a:r>
              <a:rPr sz="700" spc="-10" dirty="0">
                <a:latin typeface="Arial"/>
                <a:cs typeface="Arial"/>
              </a:rPr>
              <a:t>Monitors </a:t>
            </a:r>
            <a:r>
              <a:rPr sz="700" spc="-60" dirty="0">
                <a:latin typeface="Arial"/>
                <a:cs typeface="Arial"/>
              </a:rPr>
              <a:t>Hassan </a:t>
            </a:r>
            <a:r>
              <a:rPr sz="700" spc="-40" dirty="0">
                <a:latin typeface="Arial"/>
                <a:cs typeface="Arial"/>
              </a:rPr>
              <a:t>Aden </a:t>
            </a:r>
            <a:r>
              <a:rPr sz="700" spc="-5" dirty="0">
                <a:latin typeface="Arial"/>
                <a:cs typeface="Arial"/>
              </a:rPr>
              <a:t>or </a:t>
            </a:r>
            <a:r>
              <a:rPr sz="700" spc="-45" dirty="0">
                <a:latin typeface="Arial"/>
                <a:cs typeface="Arial"/>
              </a:rPr>
              <a:t>Seth </a:t>
            </a:r>
            <a:r>
              <a:rPr sz="700" spc="-40" dirty="0">
                <a:latin typeface="Arial"/>
                <a:cs typeface="Arial"/>
              </a:rPr>
              <a:t>Rosenthal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any </a:t>
            </a:r>
            <a:r>
              <a:rPr sz="700" spc="-30" dirty="0">
                <a:latin typeface="Arial"/>
                <a:cs typeface="Arial"/>
              </a:rPr>
              <a:t>questions.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2235" y="2177415"/>
            <a:ext cx="4959985" cy="7505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6260">
              <a:lnSpc>
                <a:spcPct val="100000"/>
              </a:lnSpc>
              <a:spcBef>
                <a:spcPts val="114"/>
              </a:spcBef>
              <a:tabLst>
                <a:tab pos="2190115" algn="l"/>
              </a:tabLst>
            </a:pPr>
            <a:r>
              <a:rPr sz="1000" spc="-75" dirty="0">
                <a:latin typeface="Arial"/>
                <a:cs typeface="Arial"/>
              </a:rPr>
              <a:t>YEAR:	</a:t>
            </a:r>
            <a:r>
              <a:rPr sz="1500" spc="-67" baseline="5555" dirty="0">
                <a:latin typeface="Arial"/>
                <a:cs typeface="Arial"/>
              </a:rPr>
              <a:t>2019</a:t>
            </a:r>
            <a:endParaRPr sz="1500" baseline="555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1909445">
              <a:lnSpc>
                <a:spcPct val="100000"/>
              </a:lnSpc>
            </a:pPr>
            <a:r>
              <a:rPr sz="750" b="1" i="1" spc="-35" dirty="0">
                <a:latin typeface="Trebuchet MS"/>
                <a:cs typeface="Trebuchet MS"/>
              </a:rPr>
              <a:t>Sample</a:t>
            </a:r>
            <a:r>
              <a:rPr sz="750" b="1" i="1" spc="-70" dirty="0">
                <a:latin typeface="Trebuchet MS"/>
                <a:cs typeface="Trebuchet MS"/>
              </a:rPr>
              <a:t> </a:t>
            </a:r>
            <a:r>
              <a:rPr sz="750" b="1" i="1" spc="-45" dirty="0">
                <a:latin typeface="Trebuchet MS"/>
                <a:cs typeface="Trebuchet MS"/>
              </a:rPr>
              <a:t>Description:</a:t>
            </a:r>
            <a:endParaRPr sz="750">
              <a:latin typeface="Trebuchet MS"/>
              <a:cs typeface="Trebuchet MS"/>
            </a:endParaRPr>
          </a:p>
          <a:p>
            <a:pPr marL="12700" marR="5080">
              <a:lnSpc>
                <a:spcPct val="110700"/>
              </a:lnSpc>
            </a:pPr>
            <a:r>
              <a:rPr sz="750" i="1" spc="-30" dirty="0">
                <a:latin typeface="Trebuchet MS"/>
                <a:cs typeface="Trebuchet MS"/>
              </a:rPr>
              <a:t>Prepare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attend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meeting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5" dirty="0">
                <a:latin typeface="Trebuchet MS"/>
                <a:cs typeface="Trebuchet MS"/>
              </a:rPr>
              <a:t>BPD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North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Division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DC;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prepare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checklist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in-service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training;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meet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5" dirty="0">
                <a:latin typeface="Trebuchet MS"/>
                <a:cs typeface="Trebuchet MS"/>
              </a:rPr>
              <a:t>Ms.  </a:t>
            </a:r>
            <a:r>
              <a:rPr sz="750" i="1" spc="-30" dirty="0">
                <a:latin typeface="Trebuchet MS"/>
                <a:cs typeface="Trebuchet MS"/>
              </a:rPr>
              <a:t>Williams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changes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to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compliance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matrix;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copied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5" dirty="0">
                <a:latin typeface="Trebuchet MS"/>
                <a:cs typeface="Trebuchet MS"/>
              </a:rPr>
              <a:t>use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force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reports;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0" dirty="0">
                <a:latin typeface="Trebuchet MS"/>
                <a:cs typeface="Trebuchet MS"/>
              </a:rPr>
              <a:t>UNDF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reports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1123454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5" dirty="0">
                <a:latin typeface="Trebuchet MS"/>
                <a:cs typeface="Trebuchet MS"/>
              </a:rPr>
              <a:t>1123455.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72476" y="3955465"/>
            <a:ext cx="310959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marR="5080" indent="-265430">
              <a:lnSpc>
                <a:spcPct val="110000"/>
              </a:lnSpc>
              <a:spcBef>
                <a:spcPts val="95"/>
              </a:spcBef>
            </a:pPr>
            <a:r>
              <a:rPr sz="700" spc="-30" dirty="0">
                <a:latin typeface="Arial"/>
                <a:cs typeface="Arial"/>
              </a:rPr>
              <a:t>47.00 </a:t>
            </a:r>
            <a:r>
              <a:rPr sz="700" spc="-40" dirty="0">
                <a:latin typeface="Arial"/>
                <a:cs typeface="Arial"/>
              </a:rPr>
              <a:t>Review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spc="-100" dirty="0">
                <a:latin typeface="Arial"/>
                <a:cs typeface="Arial"/>
              </a:rPr>
              <a:t>CPIC </a:t>
            </a:r>
            <a:r>
              <a:rPr sz="700" spc="-35" dirty="0">
                <a:latin typeface="Arial"/>
                <a:cs typeface="Arial"/>
              </a:rPr>
              <a:t>Data </a:t>
            </a:r>
            <a:r>
              <a:rPr sz="700" spc="-25" dirty="0">
                <a:latin typeface="Arial"/>
                <a:cs typeface="Arial"/>
              </a:rPr>
              <a:t>Subcommittee </a:t>
            </a:r>
            <a:r>
              <a:rPr sz="700" spc="-20" dirty="0">
                <a:latin typeface="Arial"/>
                <a:cs typeface="Arial"/>
              </a:rPr>
              <a:t>materials, </a:t>
            </a:r>
            <a:r>
              <a:rPr sz="700" spc="-40" dirty="0">
                <a:latin typeface="Arial"/>
                <a:cs typeface="Arial"/>
              </a:rPr>
              <a:t>Discussion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spc="-90" dirty="0">
                <a:latin typeface="Arial"/>
                <a:cs typeface="Arial"/>
              </a:rPr>
              <a:t>BPD </a:t>
            </a:r>
            <a:r>
              <a:rPr sz="700" spc="-20" dirty="0">
                <a:latin typeface="Arial"/>
                <a:cs typeface="Arial"/>
              </a:rPr>
              <a:t>employment  </a:t>
            </a:r>
            <a:r>
              <a:rPr sz="700" spc="-50" dirty="0">
                <a:latin typeface="Arial"/>
                <a:cs typeface="Arial"/>
              </a:rPr>
              <a:t>issues </a:t>
            </a:r>
            <a:r>
              <a:rPr sz="700" spc="5" dirty="0">
                <a:latin typeface="Arial"/>
                <a:cs typeface="Arial"/>
              </a:rPr>
              <a:t>with </a:t>
            </a:r>
            <a:r>
              <a:rPr sz="700" spc="-5" dirty="0">
                <a:latin typeface="Arial"/>
                <a:cs typeface="Arial"/>
              </a:rPr>
              <a:t>Monitoring </a:t>
            </a:r>
            <a:r>
              <a:rPr sz="700" spc="-50" dirty="0">
                <a:latin typeface="Arial"/>
                <a:cs typeface="Arial"/>
              </a:rPr>
              <a:t>Team </a:t>
            </a:r>
            <a:r>
              <a:rPr sz="700" spc="-25" dirty="0">
                <a:latin typeface="Arial"/>
                <a:cs typeface="Arial"/>
              </a:rPr>
              <a:t>member </a:t>
            </a:r>
            <a:r>
              <a:rPr sz="700" spc="-55" dirty="0">
                <a:latin typeface="Arial"/>
                <a:cs typeface="Arial"/>
              </a:rPr>
              <a:t>(E.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Scrivner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9211" y="855027"/>
            <a:ext cx="7486015" cy="0"/>
          </a:xfrm>
          <a:custGeom>
            <a:avLst/>
            <a:gdLst/>
            <a:ahLst/>
            <a:cxnLst/>
            <a:rect l="l" t="t" r="r" b="b"/>
            <a:pathLst>
              <a:path w="7486015">
                <a:moveTo>
                  <a:pt x="0" y="0"/>
                </a:moveTo>
                <a:lnTo>
                  <a:pt x="7485888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35099" y="855878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13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130951" y="862711"/>
            <a:ext cx="0" cy="766445"/>
          </a:xfrm>
          <a:custGeom>
            <a:avLst/>
            <a:gdLst/>
            <a:ahLst/>
            <a:cxnLst/>
            <a:rect l="l" t="t" r="r" b="b"/>
            <a:pathLst>
              <a:path h="766444">
                <a:moveTo>
                  <a:pt x="0" y="0"/>
                </a:moveTo>
                <a:lnTo>
                  <a:pt x="0" y="766445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9211" y="2368372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35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1959" y="2369185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21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3245" y="1766442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38921" y="2203830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0"/>
                </a:moveTo>
                <a:lnTo>
                  <a:pt x="0" y="156845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8161" y="1766442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766442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38921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68161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38921" y="3750690"/>
            <a:ext cx="0" cy="935990"/>
          </a:xfrm>
          <a:custGeom>
            <a:avLst/>
            <a:gdLst/>
            <a:ahLst/>
            <a:cxnLst/>
            <a:rect l="l" t="t" r="r" b="b"/>
            <a:pathLst>
              <a:path h="935989">
                <a:moveTo>
                  <a:pt x="0" y="0"/>
                </a:moveTo>
                <a:lnTo>
                  <a:pt x="0" y="935596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68161" y="3750690"/>
            <a:ext cx="0" cy="935990"/>
          </a:xfrm>
          <a:custGeom>
            <a:avLst/>
            <a:gdLst/>
            <a:ahLst/>
            <a:cxnLst/>
            <a:rect l="l" t="t" r="r" b="b"/>
            <a:pathLst>
              <a:path h="935989">
                <a:moveTo>
                  <a:pt x="0" y="0"/>
                </a:moveTo>
                <a:lnTo>
                  <a:pt x="0" y="935596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1527" y="847471"/>
            <a:ext cx="0" cy="6182995"/>
          </a:xfrm>
          <a:custGeom>
            <a:avLst/>
            <a:gdLst/>
            <a:ahLst/>
            <a:cxnLst/>
            <a:rect l="l" t="t" r="r" b="b"/>
            <a:pathLst>
              <a:path h="6182995">
                <a:moveTo>
                  <a:pt x="0" y="0"/>
                </a:moveTo>
                <a:lnTo>
                  <a:pt x="0" y="6182728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130951" y="1761883"/>
            <a:ext cx="0" cy="5268595"/>
          </a:xfrm>
          <a:custGeom>
            <a:avLst/>
            <a:gdLst/>
            <a:ahLst/>
            <a:cxnLst/>
            <a:rect l="l" t="t" r="r" b="b"/>
            <a:pathLst>
              <a:path h="5268595">
                <a:moveTo>
                  <a:pt x="0" y="0"/>
                </a:moveTo>
                <a:lnTo>
                  <a:pt x="0" y="5268328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33245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59429" y="1766442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23126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76845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34285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020793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563285" y="349923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08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19388" y="855027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9145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9211" y="1762632"/>
            <a:ext cx="6078220" cy="0"/>
          </a:xfrm>
          <a:custGeom>
            <a:avLst/>
            <a:gdLst/>
            <a:ahLst/>
            <a:cxnLst/>
            <a:rect l="l" t="t" r="r" b="b"/>
            <a:pathLst>
              <a:path w="6078220">
                <a:moveTo>
                  <a:pt x="0" y="0"/>
                </a:moveTo>
                <a:lnTo>
                  <a:pt x="607768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211" y="1896680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35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9211" y="2036952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35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9211" y="2200020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735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19316" y="2360815"/>
            <a:ext cx="5419725" cy="15240"/>
          </a:xfrm>
          <a:custGeom>
            <a:avLst/>
            <a:gdLst/>
            <a:ahLst/>
            <a:cxnLst/>
            <a:rect l="l" t="t" r="r" b="b"/>
            <a:pathLst>
              <a:path w="5419725" h="15239">
                <a:moveTo>
                  <a:pt x="0" y="15113"/>
                </a:moveTo>
                <a:lnTo>
                  <a:pt x="5419204" y="15113"/>
                </a:lnTo>
                <a:lnTo>
                  <a:pt x="5419204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9211" y="3273678"/>
            <a:ext cx="11489690" cy="15240"/>
          </a:xfrm>
          <a:custGeom>
            <a:avLst/>
            <a:gdLst/>
            <a:ahLst/>
            <a:cxnLst/>
            <a:rect l="l" t="t" r="r" b="b"/>
            <a:pathLst>
              <a:path w="11489690" h="15239">
                <a:moveTo>
                  <a:pt x="0" y="15113"/>
                </a:moveTo>
                <a:lnTo>
                  <a:pt x="11489296" y="15113"/>
                </a:lnTo>
                <a:lnTo>
                  <a:pt x="11489296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9211" y="3491610"/>
            <a:ext cx="11489690" cy="0"/>
          </a:xfrm>
          <a:custGeom>
            <a:avLst/>
            <a:gdLst/>
            <a:ahLst/>
            <a:cxnLst/>
            <a:rect l="l" t="t" r="r" b="b"/>
            <a:pathLst>
              <a:path w="11489690">
                <a:moveTo>
                  <a:pt x="0" y="0"/>
                </a:moveTo>
                <a:lnTo>
                  <a:pt x="11489296" y="0"/>
                </a:lnTo>
              </a:path>
            </a:pathLst>
          </a:custGeom>
          <a:ln w="152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9211" y="3743032"/>
            <a:ext cx="11489690" cy="0"/>
          </a:xfrm>
          <a:custGeom>
            <a:avLst/>
            <a:gdLst/>
            <a:ahLst/>
            <a:cxnLst/>
            <a:rect l="l" t="t" r="r" b="b"/>
            <a:pathLst>
              <a:path w="11489690">
                <a:moveTo>
                  <a:pt x="0" y="0"/>
                </a:moveTo>
                <a:lnTo>
                  <a:pt x="11489296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42744" y="3978554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42744" y="4682565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2135111" y="4913503"/>
          <a:ext cx="3729354" cy="1640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54"/>
              </a:tblGrid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compliance,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division,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chair,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lcoal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adocacy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Subcommittee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Material,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Subcommitteee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Subcommittee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elements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Dispatch and 911 system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Workplan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Workplan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7" name="object 7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902350" y="4213237"/>
          <a:ext cx="10666728" cy="28111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75"/>
                <a:gridCol w="687705"/>
                <a:gridCol w="3729354"/>
                <a:gridCol w="1078864"/>
                <a:gridCol w="429895"/>
                <a:gridCol w="3706495"/>
                <a:gridCol w="485140"/>
              </a:tblGrid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23189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ts val="815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background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Subcommittee,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Maryland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Medicaid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1.1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258.50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ts val="76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Reimbursement Policy,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programs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advocate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L="20955">
                        <a:lnSpc>
                          <a:spcPts val="77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77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77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77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775"/>
                        </a:lnSpc>
                        <a:tabLst>
                          <a:tab pos="4616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Timetable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(K.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ts val="77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447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R="37020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Thompson,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Bethel)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 marL="20955">
                        <a:lnSpc>
                          <a:spcPts val="67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67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67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3.7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67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670"/>
                        </a:lnSpc>
                        <a:tabLst>
                          <a:tab pos="4616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869.50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0.4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0.3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0736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Workplan,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Subcommittee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2.4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tabLst>
                          <a:tab pos="4616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564.00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CIT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organizational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structure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Dispatch and 911 system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544" y="247574"/>
            <a:ext cx="130048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</a:t>
            </a:r>
            <a:r>
              <a:rPr sz="700" spc="-40" dirty="0">
                <a:latin typeface="Arial"/>
                <a:cs typeface="Arial"/>
              </a:rPr>
              <a:t>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34285" y="3433698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0"/>
                </a:moveTo>
                <a:lnTo>
                  <a:pt x="0" y="242188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63285" y="3441344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683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8147" y="3437444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8147" y="3672166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3971" y="848321"/>
          <a:ext cx="11485875" cy="4104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/>
                <a:gridCol w="687069"/>
                <a:gridCol w="3728720"/>
                <a:gridCol w="853439"/>
                <a:gridCol w="654050"/>
                <a:gridCol w="756284"/>
                <a:gridCol w="2992754"/>
                <a:gridCol w="1003934"/>
              </a:tblGrid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819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Follow up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Dispatch and 911 system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articles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164.50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5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agenda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notes)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meeting,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client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188.00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ts val="77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meetnig materials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advocate,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on-site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employment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member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(E.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7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briefing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advocates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77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Scrivner),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meeting's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77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9.5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  <a:tabLst>
                          <a:tab pos="40195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3,642.50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544" y="247574"/>
            <a:ext cx="130048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</a:t>
            </a:r>
            <a:r>
              <a:rPr sz="700" spc="-40" dirty="0">
                <a:latin typeface="Arial"/>
                <a:cs typeface="Arial"/>
              </a:rPr>
              <a:t>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471"/>
          <a:ext cx="11494131" cy="6109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58825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3535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2085" marR="152400" indent="27305">
                        <a:lnSpc>
                          <a:spcPct val="1100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675" marR="140970" indent="-32384">
                        <a:lnSpc>
                          <a:spcPct val="1100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Lodging: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lowest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contuation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previous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ts val="835"/>
                        </a:lnSpc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263.34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263.34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Top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Level,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LLC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Home,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.58=$5.80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448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762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.50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6:30 AM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arrive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3:00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49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4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.58=$5.80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490"/>
                        </a:spcBef>
                        <a:tabLst>
                          <a:tab pos="448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490"/>
                        </a:spcBef>
                        <a:tabLst>
                          <a:tab pos="6762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.50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home 12:00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PM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arrive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11:00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Airlines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Memphis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round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#3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Airfare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BWI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Suites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#4a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3/28/2019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Diem: Full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.50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6:30 AM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arrive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3:00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2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2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Top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Level,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LLC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Spring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Suites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#4b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2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265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68910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39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39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Spring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Suites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894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Lodging: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lowest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 Receipt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8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395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263.34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395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263.34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3/29/2019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Home,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.58=$5.80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4489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762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544" y="247574"/>
            <a:ext cx="130048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</a:t>
            </a:r>
            <a:r>
              <a:rPr sz="700" spc="-40" dirty="0">
                <a:latin typeface="Arial"/>
                <a:cs typeface="Arial"/>
              </a:rPr>
              <a:t>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176" y="6909943"/>
            <a:ext cx="1493520" cy="118745"/>
          </a:xfrm>
          <a:custGeom>
            <a:avLst/>
            <a:gdLst/>
            <a:ahLst/>
            <a:cxnLst/>
            <a:rect l="l" t="t" r="r" b="b"/>
            <a:pathLst>
              <a:path w="1493520" h="118745">
                <a:moveTo>
                  <a:pt x="0" y="0"/>
                </a:moveTo>
                <a:lnTo>
                  <a:pt x="1493380" y="0"/>
                </a:lnTo>
                <a:lnTo>
                  <a:pt x="1493380" y="118744"/>
                </a:lnTo>
                <a:lnTo>
                  <a:pt x="0" y="118744"/>
                </a:lnTo>
                <a:lnTo>
                  <a:pt x="0" y="0"/>
                </a:lnTo>
                <a:close/>
              </a:path>
            </a:pathLst>
          </a:custGeom>
          <a:solidFill>
            <a:srgbClr val="D8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9084" y="6917561"/>
            <a:ext cx="780415" cy="106680"/>
          </a:xfrm>
          <a:prstGeom prst="rect">
            <a:avLst/>
          </a:prstGeom>
          <a:solidFill>
            <a:srgbClr val="D8EDF2"/>
          </a:solidFill>
        </p:spPr>
        <p:txBody>
          <a:bodyPr vert="horz" wrap="square" lIns="0" tIns="0" rIns="0" bIns="0" rtlCol="0">
            <a:spAutoFit/>
          </a:bodyPr>
          <a:lstStyle/>
          <a:p>
            <a:pPr marL="224154">
              <a:lnSpc>
                <a:spcPts val="775"/>
              </a:lnSpc>
            </a:pPr>
            <a:r>
              <a:rPr sz="700" b="1" spc="-35" dirty="0">
                <a:latin typeface="Trebuchet MS"/>
                <a:cs typeface="Trebuchet MS"/>
              </a:rPr>
              <a:t>Subtotal</a:t>
            </a:r>
            <a:r>
              <a:rPr sz="700" b="1" spc="-100" dirty="0">
                <a:latin typeface="Trebuchet MS"/>
                <a:cs typeface="Trebuchet MS"/>
              </a:rPr>
              <a:t> </a:t>
            </a:r>
            <a:r>
              <a:rPr sz="700" b="1" spc="-55" dirty="0">
                <a:latin typeface="Trebuchet MS"/>
                <a:cs typeface="Trebuchet MS"/>
              </a:rPr>
              <a:t>Time: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3935" y="6895718"/>
            <a:ext cx="33401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700" b="1" spc="-55" dirty="0">
                <a:latin typeface="Trebuchet MS"/>
                <a:cs typeface="Trebuchet MS"/>
              </a:rPr>
              <a:t>3</a:t>
            </a:r>
            <a:r>
              <a:rPr sz="700" b="1" spc="-80" dirty="0">
                <a:latin typeface="Trebuchet MS"/>
                <a:cs typeface="Trebuchet MS"/>
              </a:rPr>
              <a:t>,</a:t>
            </a:r>
            <a:r>
              <a:rPr sz="700" b="1" spc="-55" dirty="0">
                <a:latin typeface="Trebuchet MS"/>
                <a:cs typeface="Trebuchet MS"/>
              </a:rPr>
              <a:t>642</a:t>
            </a:r>
            <a:r>
              <a:rPr sz="700" b="1" spc="-70" dirty="0">
                <a:latin typeface="Trebuchet MS"/>
                <a:cs typeface="Trebuchet MS"/>
              </a:rPr>
              <a:t>.</a:t>
            </a:r>
            <a:r>
              <a:rPr sz="700" b="1" spc="-55" dirty="0">
                <a:latin typeface="Trebuchet MS"/>
                <a:cs typeface="Trebuchet MS"/>
              </a:rPr>
              <a:t>50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6755" y="6895718"/>
            <a:ext cx="58419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700" b="1" spc="-55" dirty="0">
                <a:latin typeface="Trebuchet MS"/>
                <a:cs typeface="Trebuchet MS"/>
              </a:rPr>
              <a:t>$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527" y="6902322"/>
            <a:ext cx="0" cy="129539"/>
          </a:xfrm>
          <a:custGeom>
            <a:avLst/>
            <a:gdLst/>
            <a:ahLst/>
            <a:cxnLst/>
            <a:rect l="l" t="t" r="r" b="b"/>
            <a:pathLst>
              <a:path h="129540">
                <a:moveTo>
                  <a:pt x="0" y="0"/>
                </a:moveTo>
                <a:lnTo>
                  <a:pt x="0" y="129527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33245" y="6917575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299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8095" y="6917575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299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33971" y="852068"/>
          <a:ext cx="9055734" cy="5927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58825"/>
                <a:gridCol w="685800"/>
                <a:gridCol w="875665"/>
              </a:tblGrid>
              <a:tr h="187325">
                <a:tc rowSpan="3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10"/>
                        </a:lnSpc>
                        <a:tabLst>
                          <a:tab pos="516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1,313.58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649211" y="6902322"/>
            <a:ext cx="1496695" cy="15240"/>
          </a:xfrm>
          <a:custGeom>
            <a:avLst/>
            <a:gdLst/>
            <a:ahLst/>
            <a:cxnLst/>
            <a:rect l="l" t="t" r="r" b="b"/>
            <a:pathLst>
              <a:path w="1496695" h="15240">
                <a:moveTo>
                  <a:pt x="0" y="15238"/>
                </a:moveTo>
                <a:lnTo>
                  <a:pt x="1496441" y="15238"/>
                </a:lnTo>
                <a:lnTo>
                  <a:pt x="1496441" y="0"/>
                </a:lnTo>
                <a:lnTo>
                  <a:pt x="0" y="0"/>
                </a:lnTo>
                <a:lnTo>
                  <a:pt x="0" y="1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211" y="7028053"/>
            <a:ext cx="1481455" cy="0"/>
          </a:xfrm>
          <a:custGeom>
            <a:avLst/>
            <a:gdLst/>
            <a:ahLst/>
            <a:cxnLst/>
            <a:rect l="l" t="t" r="r" b="b"/>
            <a:pathLst>
              <a:path w="1481455">
                <a:moveTo>
                  <a:pt x="0" y="0"/>
                </a:moveTo>
                <a:lnTo>
                  <a:pt x="1481315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937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544" y="247574"/>
            <a:ext cx="130048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</a:t>
            </a:r>
            <a:r>
              <a:rPr sz="700" spc="-40" dirty="0">
                <a:latin typeface="Arial"/>
                <a:cs typeface="Arial"/>
              </a:rPr>
              <a:t>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407" y="264794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2068"/>
          <a:ext cx="6734808" cy="628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31178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1,313.58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R="635"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1178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4,956.08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44" baseline="3968" dirty="0">
                          <a:latin typeface="Arial"/>
                          <a:cs typeface="Arial"/>
                        </a:rPr>
                        <a:t>hours</a:t>
                      </a:r>
                      <a:endParaRPr sz="1050" baseline="3968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RTD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20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21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22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" y="0"/>
            <a:ext cx="7680959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23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24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859"/>
            <a:ext cx="6308090" cy="459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May 13,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addressing BPD reporting </a:t>
            </a:r>
            <a:r>
              <a:rPr sz="1200" dirty="0">
                <a:latin typeface="Times New Roman"/>
                <a:cs typeface="Times New Roman"/>
              </a:rPr>
              <a:t>practices </a:t>
            </a:r>
            <a:r>
              <a:rPr sz="1200" spc="-5" dirty="0">
                <a:latin typeface="Times New Roman"/>
                <a:cs typeface="Times New Roman"/>
              </a:rPr>
              <a:t>for investigative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stops</a:t>
            </a:r>
            <a:endParaRPr sz="1200">
              <a:latin typeface="Times New Roman"/>
              <a:cs typeface="Times New Roman"/>
            </a:endParaRPr>
          </a:p>
          <a:p>
            <a:pPr marL="469900" marR="243204" indent="-228600">
              <a:lnSpc>
                <a:spcPct val="1032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compliance review and </a:t>
            </a:r>
            <a:r>
              <a:rPr sz="1200" dirty="0">
                <a:latin typeface="Times New Roman"/>
                <a:cs typeface="Times New Roman"/>
              </a:rPr>
              <a:t>outcome </a:t>
            </a:r>
            <a:r>
              <a:rPr sz="1200" spc="-5" dirty="0">
                <a:latin typeface="Times New Roman"/>
                <a:cs typeface="Times New Roman"/>
              </a:rPr>
              <a:t>assessment </a:t>
            </a:r>
            <a:r>
              <a:rPr sz="1200" dirty="0">
                <a:latin typeface="Times New Roman"/>
                <a:cs typeface="Times New Roman"/>
              </a:rPr>
              <a:t>tools </a:t>
            </a:r>
            <a:r>
              <a:rPr sz="1200" spc="-5" dirty="0">
                <a:latin typeface="Times New Roman"/>
                <a:cs typeface="Times New Roman"/>
              </a:rPr>
              <a:t>for review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Office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Professional </a:t>
            </a:r>
            <a:r>
              <a:rPr sz="1200" dirty="0">
                <a:latin typeface="Times New Roman"/>
                <a:cs typeface="Times New Roman"/>
              </a:rPr>
              <a:t>Responsibility </a:t>
            </a:r>
            <a:r>
              <a:rPr sz="1200" spc="-5" dirty="0">
                <a:latin typeface="Times New Roman"/>
                <a:cs typeface="Times New Roman"/>
              </a:rPr>
              <a:t>(now Professional Integrity Bureau) investigations, 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  incidents, and stops, searches, 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arrests</a:t>
            </a:r>
            <a:endParaRPr sz="1200">
              <a:latin typeface="Times New Roman"/>
              <a:cs typeface="Times New Roman"/>
            </a:endParaRPr>
          </a:p>
          <a:p>
            <a:pPr marL="469900" marR="638175" indent="-228600">
              <a:lnSpc>
                <a:spcPct val="103299"/>
              </a:lnSpc>
              <a:spcBef>
                <a:spcPts val="9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Reviewing, analyzing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obtaining updates from BPD about several </a:t>
            </a:r>
            <a:r>
              <a:rPr sz="1200" dirty="0">
                <a:latin typeface="Times New Roman"/>
                <a:cs typeface="Times New Roman"/>
              </a:rPr>
              <a:t>incidents </a:t>
            </a:r>
            <a:r>
              <a:rPr sz="1200" spc="-5" dirty="0">
                <a:latin typeface="Times New Roman"/>
                <a:cs typeface="Times New Roman"/>
              </a:rPr>
              <a:t>under  investigation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OPR</a:t>
            </a:r>
            <a:endParaRPr sz="1200">
              <a:latin typeface="Times New Roman"/>
              <a:cs typeface="Times New Roman"/>
            </a:endParaRPr>
          </a:p>
          <a:p>
            <a:pPr marL="469900" marR="42545" indent="-228600">
              <a:lnSpc>
                <a:spcPct val="1032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issues relating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interactions with individuals with behavioral health disabilities,  including </a:t>
            </a:r>
            <a:r>
              <a:rPr sz="1200" dirty="0">
                <a:latin typeface="Times New Roman"/>
                <a:cs typeface="Times New Roman"/>
              </a:rPr>
              <a:t>meeting </a:t>
            </a:r>
            <a:r>
              <a:rPr sz="1200" spc="-5" dirty="0">
                <a:latin typeface="Times New Roman"/>
                <a:cs typeface="Times New Roman"/>
              </a:rPr>
              <a:t>with CPIC, </a:t>
            </a:r>
            <a:r>
              <a:rPr sz="1200" dirty="0">
                <a:latin typeface="Times New Roman"/>
                <a:cs typeface="Times New Roman"/>
              </a:rPr>
              <a:t>developing a </a:t>
            </a:r>
            <a:r>
              <a:rPr sz="1200" spc="-5" dirty="0">
                <a:latin typeface="Times New Roman"/>
                <a:cs typeface="Times New Roman"/>
              </a:rPr>
              <a:t>work plan for </a:t>
            </a:r>
            <a:r>
              <a:rPr sz="1200" dirty="0">
                <a:latin typeface="Times New Roman"/>
                <a:cs typeface="Times New Roman"/>
              </a:rPr>
              <a:t>the second </a:t>
            </a:r>
            <a:r>
              <a:rPr sz="1200" spc="-5" dirty="0">
                <a:latin typeface="Times New Roman"/>
                <a:cs typeface="Times New Roman"/>
              </a:rPr>
              <a:t>monitoring </a:t>
            </a:r>
            <a:r>
              <a:rPr sz="1200" spc="-10" dirty="0">
                <a:latin typeface="Times New Roman"/>
                <a:cs typeface="Times New Roman"/>
              </a:rPr>
              <a:t>year, </a:t>
            </a:r>
            <a:r>
              <a:rPr sz="1200" dirty="0">
                <a:latin typeface="Times New Roman"/>
                <a:cs typeface="Times New Roman"/>
              </a:rPr>
              <a:t>revising  </a:t>
            </a:r>
            <a:r>
              <a:rPr sz="1200" spc="-5" dirty="0">
                <a:latin typeface="Times New Roman"/>
                <a:cs typeface="Times New Roman"/>
              </a:rPr>
              <a:t>crisis intervention policies, discussing analysis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needs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City’s behavioral health system,  and reviewing crisis intervention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training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community policing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staffing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</a:t>
            </a:r>
            <a:r>
              <a:rPr sz="1200" spc="-5" dirty="0">
                <a:latin typeface="Times New Roman"/>
                <a:cs typeface="Times New Roman"/>
              </a:rPr>
              <a:t>and implementing recruitment, </a:t>
            </a:r>
            <a:r>
              <a:rPr sz="1200" dirty="0">
                <a:latin typeface="Times New Roman"/>
                <a:cs typeface="Times New Roman"/>
              </a:rPr>
              <a:t>hiring </a:t>
            </a:r>
            <a:r>
              <a:rPr sz="1200" spc="-5" dirty="0">
                <a:latin typeface="Times New Roman"/>
                <a:cs typeface="Times New Roman"/>
              </a:rPr>
              <a:t>and retention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299"/>
              </a:lnSpc>
              <a:spcBef>
                <a:spcPts val="8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Meetings and communications with Judge Bredar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inform </a:t>
            </a:r>
            <a:r>
              <a:rPr sz="1200" dirty="0">
                <a:latin typeface="Times New Roman"/>
                <a:cs typeface="Times New Roman"/>
              </a:rPr>
              <a:t>him </a:t>
            </a:r>
            <a:r>
              <a:rPr sz="1200" spc="-5" dirty="0">
                <a:latin typeface="Times New Roman"/>
                <a:cs typeface="Times New Roman"/>
              </a:rPr>
              <a:t>and receive his feedback about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progress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Preparing and </a:t>
            </a:r>
            <a:r>
              <a:rPr sz="1200" dirty="0">
                <a:latin typeface="Times New Roman"/>
                <a:cs typeface="Times New Roman"/>
              </a:rPr>
              <a:t>updating content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team’s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Font typeface="Georgia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residents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social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Invoice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i="1" spc="-5" dirty="0">
                <a:latin typeface="Times New Roman"/>
                <a:cs typeface="Times New Roman"/>
              </a:rPr>
              <a:t>Invoice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Totals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00072" y="5638800"/>
          <a:ext cx="5143499" cy="1281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257300"/>
                <a:gridCol w="1200785"/>
                <a:gridCol w="1085214"/>
              </a:tblGrid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marR="7239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Previously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(FY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marR="30162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March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marR="26606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</a:t>
                      </a:r>
                      <a:r>
                        <a:rPr sz="12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 marL="71120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$1,025,819.75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425"/>
                        </a:lnSpc>
                        <a:spcBef>
                          <a:spcPts val="4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$101,361.25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$1,127,181.00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27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71120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$45,030.46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425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$5,878.01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$50,908.47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71120" marR="13144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Services and  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$1,070,850.21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$107,239.26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$1,178,089.47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00072" y="7306182"/>
          <a:ext cx="5143500" cy="14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3429000"/>
              </a:tblGrid>
              <a:tr h="394335">
                <a:tc>
                  <a:txBody>
                    <a:bodyPr/>
                    <a:lstStyle/>
                    <a:p>
                      <a:pPr marL="71120">
                        <a:lnSpc>
                          <a:spcPts val="1365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FY2019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1200" b="1" baseline="27777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 baseline="2777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$1,830,173.43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120" marR="31305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Remaining in  FY2019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$652,084.00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120" marR="9842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Percentage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 Used in FY2019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64.37%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 marL="71120" marR="13335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Value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 bono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$559,256.50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71800" y="8909431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8819" y="8956167"/>
            <a:ext cx="44538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75" spc="-52" baseline="29914" dirty="0">
                <a:latin typeface="Arial"/>
                <a:cs typeface="Arial"/>
              </a:rPr>
              <a:t>1 </a:t>
            </a:r>
            <a:r>
              <a:rPr sz="1100" spc="-5" dirty="0">
                <a:latin typeface="Times New Roman"/>
                <a:cs typeface="Times New Roman"/>
              </a:rPr>
              <a:t>The FY2019 Budget includes $355,173.47 carried over from FY2018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Budget.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150100" cy="127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12243409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3847" y="12243409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26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80073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3:46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5947"/>
          <a:ext cx="11335382" cy="6235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600709"/>
                <a:gridCol w="2886709"/>
                <a:gridCol w="542925"/>
                <a:gridCol w="567690"/>
              </a:tblGrid>
              <a:tr h="97853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5"/>
                        </a:lnSpc>
                        <a:tabLst>
                          <a:tab pos="6758305" algn="l"/>
                        </a:tabLst>
                      </a:pPr>
                      <a:r>
                        <a:rPr sz="11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050" b="1" spc="-37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45"/>
                        </a:lnSpc>
                        <a:tabLst>
                          <a:tab pos="6758305" algn="l"/>
                        </a:tabLst>
                      </a:pPr>
                      <a:r>
                        <a:rPr sz="1575" spc="-97" baseline="-1322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75" spc="-157" baseline="-1322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75" spc="-7" baseline="-1322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75" spc="-97" baseline="-1322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-120" baseline="-1322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75" spc="-30" baseline="-1322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7" baseline="-1322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305"/>
                        </a:lnSpc>
                        <a:tabLst>
                          <a:tab pos="6758305" algn="l"/>
                        </a:tabLst>
                      </a:pPr>
                      <a:r>
                        <a:rPr sz="1725" spc="-30" baseline="-19323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725" spc="-52" baseline="-19323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725" spc="-15" baseline="-1932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135" baseline="-19323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consistent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 marR="165735">
                        <a:lnSpc>
                          <a:spcPct val="111400"/>
                        </a:lnSpc>
                        <a:spcBef>
                          <a:spcPts val="375"/>
                        </a:spcBef>
                        <a:buAutoNum type="arabicPeriod" startAt="3"/>
                        <a:tabLst>
                          <a:tab pos="6849109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 bill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billed 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69430" indent="-110489">
                        <a:lnSpc>
                          <a:spcPct val="100000"/>
                        </a:lnSpc>
                        <a:spcBef>
                          <a:spcPts val="15"/>
                        </a:spcBef>
                        <a:buAutoNum type="arabicPeriod" startAt="3"/>
                        <a:tabLst>
                          <a:tab pos="6870065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6705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19050" indent="-5080" algn="ctr">
                        <a:lnSpc>
                          <a:spcPct val="109200"/>
                        </a:lnSpc>
                        <a:spcBef>
                          <a:spcPts val="35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four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0640" marR="29845" algn="ctr">
                        <a:lnSpc>
                          <a:spcPct val="109200"/>
                        </a:lnSpc>
                      </a:pPr>
                      <a:r>
                        <a:rPr sz="65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populate.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8460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69"/>
                        </a:lnSpc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Parker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65"/>
                        </a:lnSpc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4/3/2019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ts val="1185"/>
                        </a:lnSpc>
                      </a:pPr>
                      <a:r>
                        <a:rPr sz="1050" spc="-95" dirty="0">
                          <a:latin typeface="Arial"/>
                          <a:cs typeface="Arial"/>
                        </a:rPr>
                        <a:t>YEAR: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65"/>
                        </a:lnSpc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264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411854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50" b="1" i="1" spc="-3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2095" marR="4807585">
                        <a:lnSpc>
                          <a:spcPct val="11200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 in-service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re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701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520"/>
                        </a:lnSpc>
                      </a:pPr>
                      <a:r>
                        <a:rPr sz="13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8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853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97790" indent="-48895">
                        <a:lnSpc>
                          <a:spcPts val="940"/>
                        </a:lnSpc>
                        <a:spcBef>
                          <a:spcPts val="2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6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8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9273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27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80073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3:46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6772"/>
          <a:ext cx="11331574" cy="4608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069"/>
                <a:gridCol w="683260"/>
                <a:gridCol w="3728720"/>
                <a:gridCol w="854075"/>
                <a:gridCol w="758825"/>
                <a:gridCol w="495300"/>
                <a:gridCol w="3997325"/>
              </a:tblGrid>
              <a:tr h="25400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16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18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Stop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ticket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proposal;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call regarding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stop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reporting</a:t>
                      </a:r>
                      <a:r>
                        <a:rPr sz="7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forms.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0.8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26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50" spc="-10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Procedures</a:t>
                      </a:r>
                      <a:r>
                        <a:rPr sz="7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Manual.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7.5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1875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28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30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6854"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31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38455" algn="l"/>
                        </a:tabLst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$	250.00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745">
                <a:tc gridSpan="4">
                  <a:txBody>
                    <a:bodyPr/>
                    <a:lstStyle/>
                    <a:p>
                      <a:pPr marR="326390" algn="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8.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2075.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28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80073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3:46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5947"/>
          <a:ext cx="11329667" cy="6090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/>
                <a:gridCol w="705485"/>
                <a:gridCol w="920115"/>
                <a:gridCol w="2808605"/>
                <a:gridCol w="855345"/>
                <a:gridCol w="652779"/>
                <a:gridCol w="600709"/>
                <a:gridCol w="684529"/>
                <a:gridCol w="874395"/>
                <a:gridCol w="2436495"/>
              </a:tblGrid>
              <a:tr h="20701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520"/>
                        </a:lnSpc>
                      </a:pPr>
                      <a:r>
                        <a:rPr sz="1300" spc="-2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874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8455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9734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65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2075" marR="66040" indent="27305">
                        <a:lnSpc>
                          <a:spcPct val="1114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5580" marR="135890" indent="-33655">
                        <a:lnSpc>
                          <a:spcPct val="111400"/>
                        </a:lnSpc>
                        <a:spcBef>
                          <a:spcPts val="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on-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79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9380">
                <a:tc>
                  <a:txBody>
                    <a:bodyPr/>
                    <a:lstStyle/>
                    <a:p>
                      <a:pPr marL="17780" algn="ctr">
                        <a:lnSpc>
                          <a:spcPts val="780"/>
                        </a:lnSpc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46150">
                        <a:lnSpc>
                          <a:spcPts val="78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795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79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55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spcBef>
                          <a:spcPts val="605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ts val="830"/>
                        </a:lnSpc>
                        <a:spcBef>
                          <a:spcPts val="5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ts val="830"/>
                        </a:lnSpc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ts val="830"/>
                        </a:lnSpc>
                        <a:spcBef>
                          <a:spcPts val="509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9230">
                <a:tc rowSpan="10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2263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29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80073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3:46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50519"/>
          <a:ext cx="8896983" cy="5398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601345"/>
                <a:gridCol w="685165"/>
                <a:gridCol w="875029"/>
              </a:tblGrid>
              <a:tr h="188595"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0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74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0"/>
                        </a:lnSpc>
                        <a:spcBef>
                          <a:spcPts val="5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508" y="6375031"/>
          <a:ext cx="6734808" cy="594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9380">
                <a:tc>
                  <a:txBody>
                    <a:bodyPr/>
                    <a:lstStyle/>
                    <a:p>
                      <a:pPr marR="1905" algn="r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"/>
                        </a:spcBef>
                        <a:tabLst>
                          <a:tab pos="34607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2,075.00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R="1905" algn="r">
                        <a:lnSpc>
                          <a:spcPts val="835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tabLst>
                          <a:tab pos="54864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R="1905" algn="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4607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2,075.00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  <a:spcBef>
                          <a:spcPts val="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 gridSpan="3"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80073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10" dirty="0">
                <a:latin typeface="Arial"/>
                <a:cs typeface="Arial"/>
              </a:rPr>
              <a:t>4/11/2019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3:46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620" y="858151"/>
            <a:ext cx="6719570" cy="135890"/>
          </a:xfrm>
          <a:prstGeom prst="rect">
            <a:avLst/>
          </a:prstGeom>
          <a:solidFill>
            <a:srgbClr val="CCBFD8"/>
          </a:solidFill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1030"/>
              </a:lnSpc>
              <a:tabLst>
                <a:tab pos="6116955" algn="l"/>
              </a:tabLst>
            </a:pPr>
            <a:r>
              <a:rPr sz="900" spc="-50" dirty="0">
                <a:latin typeface="Arial"/>
                <a:cs typeface="Arial"/>
              </a:rPr>
              <a:t>Your </a:t>
            </a:r>
            <a:r>
              <a:rPr sz="900" spc="-20" dirty="0">
                <a:latin typeface="Arial"/>
                <a:cs typeface="Arial"/>
              </a:rPr>
              <a:t>initials </a:t>
            </a:r>
            <a:r>
              <a:rPr sz="900" spc="-25" dirty="0">
                <a:latin typeface="Arial"/>
                <a:cs typeface="Arial"/>
              </a:rPr>
              <a:t>here </a:t>
            </a:r>
            <a:r>
              <a:rPr sz="900" spc="-30" dirty="0">
                <a:latin typeface="Arial"/>
                <a:cs typeface="Arial"/>
              </a:rPr>
              <a:t>signify </a:t>
            </a:r>
            <a:r>
              <a:rPr sz="900" dirty="0">
                <a:latin typeface="Arial"/>
                <a:cs typeface="Arial"/>
              </a:rPr>
              <a:t>that </a:t>
            </a:r>
            <a:r>
              <a:rPr sz="900" spc="-10" dirty="0">
                <a:latin typeface="Arial"/>
                <a:cs typeface="Arial"/>
              </a:rPr>
              <a:t>the </a:t>
            </a:r>
            <a:r>
              <a:rPr sz="900" spc="-50" dirty="0">
                <a:latin typeface="Arial"/>
                <a:cs typeface="Arial"/>
              </a:rPr>
              <a:t>charges </a:t>
            </a:r>
            <a:r>
              <a:rPr sz="900" spc="-25" dirty="0">
                <a:latin typeface="Arial"/>
                <a:cs typeface="Arial"/>
              </a:rPr>
              <a:t>on </a:t>
            </a:r>
            <a:r>
              <a:rPr sz="900" spc="-20" dirty="0">
                <a:latin typeface="Arial"/>
                <a:cs typeface="Arial"/>
              </a:rPr>
              <a:t>this </a:t>
            </a:r>
            <a:r>
              <a:rPr sz="900" spc="-30" dirty="0">
                <a:latin typeface="Arial"/>
                <a:cs typeface="Arial"/>
              </a:rPr>
              <a:t>invoice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are</a:t>
            </a:r>
            <a:r>
              <a:rPr sz="900" spc="17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accurate:	</a:t>
            </a:r>
            <a:r>
              <a:rPr sz="700" spc="-120" dirty="0">
                <a:latin typeface="Arial"/>
                <a:cs typeface="Arial"/>
              </a:rPr>
              <a:t>SCP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3064" y="85357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308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7683" y="85357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308"/>
                </a:lnTo>
              </a:path>
            </a:pathLst>
          </a:custGeom>
          <a:ln w="152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748" y="993775"/>
            <a:ext cx="6734809" cy="15240"/>
          </a:xfrm>
          <a:custGeom>
            <a:avLst/>
            <a:gdLst/>
            <a:ahLst/>
            <a:cxnLst/>
            <a:rect l="l" t="t" r="r" b="b"/>
            <a:pathLst>
              <a:path w="6734809" h="15240">
                <a:moveTo>
                  <a:pt x="0" y="15113"/>
                </a:moveTo>
                <a:lnTo>
                  <a:pt x="6734556" y="15113"/>
                </a:lnTo>
                <a:lnTo>
                  <a:pt x="6734556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12:05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7767" cy="6252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35"/>
                        </a:lnSpc>
                        <a:spcBef>
                          <a:spcPts val="14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Aden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4/2/2019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52729"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38784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19"/>
                        </a:lnSpc>
                        <a:spcBef>
                          <a:spcPts val="6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40970">
                        <a:lnSpc>
                          <a:spcPts val="919"/>
                        </a:lnSpc>
                        <a:spcBef>
                          <a:spcPts val="5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meetings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presentations.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meetings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5572">
                <a:tc>
                  <a:txBody>
                    <a:bodyPr/>
                    <a:lstStyle/>
                    <a:p>
                      <a:pPr marL="16510" algn="ctr">
                        <a:lnSpc>
                          <a:spcPts val="75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5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ts val="755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Acting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Tuggle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Chief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Cali's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8318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departure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MT/Parties update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calls. 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75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55"/>
                        </a:lnSpc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755"/>
                        </a:lnSpc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3208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hearings,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visits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some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personnel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changes. Call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pre-visit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Supervisory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deadlines.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Michelle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Wurzberger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deadlines,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priorities,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meetings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9207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files.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files,  methodology etc.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incoming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staff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member.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(DRAFT).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tool.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1015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38784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formal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Discipline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7780" marR="45085">
                        <a:lnSpc>
                          <a:spcPct val="11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informal,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based,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March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14. 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randomization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100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files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selected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UF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modules.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r">
                        <a:lnSpc>
                          <a:spcPts val="825"/>
                        </a:lnSpc>
                        <a:spcBef>
                          <a:spcPts val="6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accountability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payroll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systems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within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processing.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discussion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staff.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 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7780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reviewers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development/fine tuning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instrument.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Sean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recruitment,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immediate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increase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opportunities.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74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1,410.00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12:05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3957" cy="4119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31369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hearing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hotel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overnight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UF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modules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MT/DOJ/BPD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latest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OPR/CRB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protocol.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(Academy)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needs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1082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Axon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briefing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19.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  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invoices.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First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Thursday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(rescheduled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today).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invoices.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89865">
                        <a:lnSpc>
                          <a:spcPct val="11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Planning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appearances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part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(discussion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6350">
                        <a:lnSpc>
                          <a:spcPct val="11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instrument,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type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cases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reviewed,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margin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error in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size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etc.)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OPR/CRB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Protocol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prior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filing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COB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today.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approval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38430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memo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OPR/CRB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Protocol.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editing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Coordination 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engagement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Law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School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Wednesday.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commissioner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debrief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OIS.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Law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48895">
                        <a:lnSpc>
                          <a:spcPct val="11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CDIU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staff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returning 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redlines.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investigations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assessment,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manner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deliver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25"/>
                        </a:lnSpc>
                        <a:spcBef>
                          <a:spcPts val="50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results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28270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options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file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transfer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reviewers (misconduct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 outcome 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assessment).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Axon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Axon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onsite 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Particularly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focusing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raised by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trainers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resolved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April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0515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3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38.5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  <a:tabLst>
                          <a:tab pos="1930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9,047.50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10.5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8001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11:48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4592" cy="2254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31750" marR="20320" indent="635" algn="ctr">
                        <a:lnSpc>
                          <a:spcPct val="11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1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1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9,047.50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9,047.50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584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HMA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2:36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7767" cy="6230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35"/>
                        </a:lnSpc>
                        <a:spcBef>
                          <a:spcPts val="14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0640" marR="27305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6990" marR="34925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950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Barge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5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92075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86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survey,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7305">
                        <a:lnSpc>
                          <a:spcPct val="11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Morgan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State,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survey; 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681.50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data,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supervision.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general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training;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03835">
                        <a:lnSpc>
                          <a:spcPct val="11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memorandum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training,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Morgan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State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 communications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540.50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47180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re: officer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pilot;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conference 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J.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467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258.50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859"/>
            <a:ext cx="257683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May 13,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200" i="1" spc="-5" dirty="0">
                <a:latin typeface="Times New Roman"/>
                <a:cs typeface="Times New Roman"/>
              </a:rPr>
              <a:t>Breakdown </a:t>
            </a:r>
            <a:r>
              <a:rPr sz="1200" i="1" dirty="0">
                <a:latin typeface="Times New Roman"/>
                <a:cs typeface="Times New Roman"/>
              </a:rPr>
              <a:t>of Billable </a:t>
            </a:r>
            <a:r>
              <a:rPr sz="1200" i="1" spc="-5" dirty="0">
                <a:latin typeface="Times New Roman"/>
                <a:cs typeface="Times New Roman"/>
              </a:rPr>
              <a:t>Hours </a:t>
            </a:r>
            <a:r>
              <a:rPr sz="1200" i="1" dirty="0">
                <a:latin typeface="Times New Roman"/>
                <a:cs typeface="Times New Roman"/>
              </a:rPr>
              <a:t>&amp;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Expenses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1519" y="2136775"/>
          <a:ext cx="6303010" cy="4195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325"/>
                <a:gridCol w="685800"/>
                <a:gridCol w="685800"/>
                <a:gridCol w="800100"/>
                <a:gridCol w="1200785"/>
                <a:gridCol w="1219200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March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30480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Hou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1206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Hou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9390" marR="83185" indent="-104139">
                        <a:lnSpc>
                          <a:spcPts val="138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</a:t>
                      </a:r>
                      <a:r>
                        <a:rPr sz="12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Hours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1480" marR="132080" indent="-26860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 marR="104775" indent="-30353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Thompson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42.6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27.8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$7,030.00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Rosenthal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59.6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29.7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29.9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$14,107.50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38.5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$9,047.50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Barge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37.6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31.8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$7,473.00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$595.96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Bethel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$3,055.00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$2,138.50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 (Exec.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Ass't)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$2,550.00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Joyce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$2,937.50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$442.55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Mears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$1,692.00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Ramsey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41.5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35.4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$8,319.00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$533.04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Smoot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53.5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34.5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$8,107.50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$1,531.12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Villasenor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46.2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$7,097.00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$1,095.76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Ray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Kelly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21.5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$4,700.00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Darnyle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Wharton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53.7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53.7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$4,027.50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Liaisons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73.3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73.3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$1,466.00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$200.00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Dupont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$3,642.50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$1,313.58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Bowman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$4,700.00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$2,075.00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University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Toronto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$7,195.75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680.7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165.2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$101,361.25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$5,878.01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8819" y="6511543"/>
            <a:ext cx="631317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 Invoices and Supporting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Documentation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49530" indent="457200">
              <a:lnSpc>
                <a:spcPct val="103299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remainder </a:t>
            </a:r>
            <a:r>
              <a:rPr sz="1200" dirty="0">
                <a:latin typeface="Times New Roman"/>
                <a:cs typeface="Times New Roman"/>
              </a:rPr>
              <a:t>of this </a:t>
            </a:r>
            <a:r>
              <a:rPr sz="1200" spc="-5" dirty="0">
                <a:latin typeface="Times New Roman"/>
                <a:cs typeface="Times New Roman"/>
              </a:rPr>
              <a:t>invoice includes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individual invoices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who  submitted invoices for </a:t>
            </a:r>
            <a:r>
              <a:rPr sz="1200" dirty="0">
                <a:latin typeface="Times New Roman"/>
                <a:cs typeface="Times New Roman"/>
              </a:rPr>
              <a:t>February 2019, </a:t>
            </a:r>
            <a:r>
              <a:rPr sz="1200" spc="-5" dirty="0">
                <a:latin typeface="Times New Roman"/>
                <a:cs typeface="Times New Roman"/>
              </a:rPr>
              <a:t>as well as receipts for travel, transportation, accommodations,  and expenses incurred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website development, establishment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Team e-mail addresses, and food for  </a:t>
            </a:r>
            <a:r>
              <a:rPr sz="1200" dirty="0">
                <a:latin typeface="Times New Roman"/>
                <a:cs typeface="Times New Roman"/>
              </a:rPr>
              <a:t>a community stakeholders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meeting.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499"/>
              </a:lnSpc>
            </a:pPr>
            <a:r>
              <a:rPr sz="1200" dirty="0">
                <a:latin typeface="Times New Roman"/>
                <a:cs typeface="Times New Roman"/>
              </a:rPr>
              <a:t>The City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Team have </a:t>
            </a:r>
            <a:r>
              <a:rPr sz="1200" spc="-5" dirty="0">
                <a:latin typeface="Times New Roman"/>
                <a:cs typeface="Times New Roman"/>
              </a:rPr>
              <a:t>agreed that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who elect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compensated for </a:t>
            </a:r>
            <a:r>
              <a:rPr sz="1200" dirty="0">
                <a:latin typeface="Times New Roman"/>
                <a:cs typeface="Times New Roman"/>
              </a:rPr>
              <a:t>meals  </a:t>
            </a:r>
            <a:r>
              <a:rPr sz="1200" spc="-5" dirty="0">
                <a:latin typeface="Times New Roman"/>
                <a:cs typeface="Times New Roman"/>
              </a:rPr>
              <a:t>and personal expenses incurred while 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project will </a:t>
            </a:r>
            <a:r>
              <a:rPr sz="1200" dirty="0">
                <a:latin typeface="Times New Roman"/>
                <a:cs typeface="Times New Roman"/>
              </a:rPr>
              <a:t>do </a:t>
            </a:r>
            <a:r>
              <a:rPr sz="1200" spc="-5" dirty="0">
                <a:latin typeface="Times New Roman"/>
                <a:cs typeface="Times New Roman"/>
              </a:rPr>
              <a:t>so at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standard federal per diem rate </a:t>
            </a:r>
            <a:r>
              <a:rPr sz="1200" dirty="0">
                <a:latin typeface="Times New Roman"/>
                <a:cs typeface="Times New Roman"/>
              </a:rPr>
              <a:t>of $71,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fractions of </a:t>
            </a:r>
            <a:r>
              <a:rPr sz="1200" spc="-5" dirty="0">
                <a:latin typeface="Times New Roman"/>
                <a:cs typeface="Times New Roman"/>
              </a:rPr>
              <a:t>days billed at </a:t>
            </a:r>
            <a:r>
              <a:rPr sz="1200" dirty="0">
                <a:latin typeface="Times New Roman"/>
                <a:cs typeface="Times New Roman"/>
              </a:rPr>
              <a:t>75% of the </a:t>
            </a:r>
            <a:r>
              <a:rPr sz="1200" spc="-5" dirty="0">
                <a:latin typeface="Times New Roman"/>
                <a:cs typeface="Times New Roman"/>
              </a:rPr>
              <a:t>standard federal per  diem rate, </a:t>
            </a:r>
            <a:r>
              <a:rPr sz="1200" dirty="0">
                <a:latin typeface="Times New Roman"/>
                <a:cs typeface="Times New Roman"/>
              </a:rPr>
              <a:t>or $53.25. Some </a:t>
            </a:r>
            <a:r>
              <a:rPr sz="1200" spc="-5" dirty="0">
                <a:latin typeface="Times New Roman"/>
                <a:cs typeface="Times New Roman"/>
              </a:rPr>
              <a:t>team members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waived </a:t>
            </a:r>
            <a:r>
              <a:rPr sz="1200" dirty="0">
                <a:latin typeface="Times New Roman"/>
                <a:cs typeface="Times New Roman"/>
              </a:rPr>
              <a:t>or reduced </a:t>
            </a:r>
            <a:r>
              <a:rPr sz="1200" spc="-5" dirty="0">
                <a:latin typeface="Times New Roman"/>
                <a:cs typeface="Times New Roman"/>
              </a:rPr>
              <a:t>their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charges,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elected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them only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some but not </a:t>
            </a:r>
            <a:r>
              <a:rPr sz="1200" spc="-5" dirty="0">
                <a:latin typeface="Times New Roman"/>
                <a:cs typeface="Times New Roman"/>
              </a:rPr>
              <a:t>all days </a:t>
            </a:r>
            <a:r>
              <a:rPr sz="1200" dirty="0">
                <a:latin typeface="Times New Roman"/>
                <a:cs typeface="Times New Roman"/>
              </a:rPr>
              <a:t>while </a:t>
            </a:r>
            <a:r>
              <a:rPr sz="1200" spc="-5" dirty="0">
                <a:latin typeface="Times New Roman"/>
                <a:cs typeface="Times New Roman"/>
              </a:rPr>
              <a:t>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working in </a:t>
            </a:r>
            <a:r>
              <a:rPr sz="1200" spc="-5" dirty="0">
                <a:latin typeface="Times New Roman"/>
                <a:cs typeface="Times New Roman"/>
              </a:rPr>
              <a:t>Baltimore. This  constitutes additional, ongoing savings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City.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5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2:37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3957" cy="5706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49530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survey; 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7305">
                        <a:lnSpc>
                          <a:spcPct val="11000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pilot;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J.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Drake,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799.00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files;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tool;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987.00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819"/>
                        </a:lnSpc>
                        <a:spcBef>
                          <a:spcPts val="49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UOF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e-learning.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211.50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calls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67310">
                        <a:lnSpc>
                          <a:spcPct val="11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 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qualitative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tool;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846.00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Wirzberger,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Biscoe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211.50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3906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329.00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assessments;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arrests.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via email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sampling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strategy,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via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email, telephone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form.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517.00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Bi-weekly 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in-class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Villasenor,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Ramsey,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O'Toole,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62560">
                        <a:lnSpc>
                          <a:spcPct val="110000"/>
                        </a:lnSpc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Meares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form, 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399.50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documentation,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86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R="2616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in-class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Meares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stop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form;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31.8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  <a:tabLst>
                          <a:tab pos="1930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7,473.00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5.8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5:53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64592" cy="3851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635" algn="ctr">
                        <a:lnSpc>
                          <a:spcPct val="110000"/>
                        </a:lnSpc>
                        <a:spcBef>
                          <a:spcPts val="6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3304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Gmail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BPDMonitor.com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157.87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$157.87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3304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3/9/2019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Website Maintenance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(BPDMonitor.com)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3/18/2019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Survey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Gizmo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Platform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Fee*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67.50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$67.50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Amtrak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NY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Penn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BAL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(round-trip)**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281.00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81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$281.00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Uber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835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Residence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NY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Penn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spcBef>
                          <a:spcPts val="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10.34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38100" algn="r">
                        <a:lnSpc>
                          <a:spcPts val="819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$10.34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$595.96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5"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8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Mr.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utilizes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platform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well.</a:t>
                      </a:r>
                      <a:r>
                        <a:rPr sz="7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Accordingly,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seeks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reimbursement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one-half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overall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cost.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 gridSpan="5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700" spc="75" dirty="0">
                          <a:latin typeface="Arial"/>
                          <a:cs typeface="Arial"/>
                        </a:rPr>
                        <a:t>**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Mr.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needed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take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Acela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leg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journey.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He seeks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reimbursement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equivalent regional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itinerary.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Both as-traveled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all-regional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itineraries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documentation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purposes.¾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BILLED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7,473.00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595.96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8,068.96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23495" algn="r">
                        <a:lnSpc>
                          <a:spcPts val="819"/>
                        </a:lnSpc>
                      </a:pPr>
                      <a:r>
                        <a:rPr sz="700" b="1" i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i="1" spc="-5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i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i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4170" algn="l"/>
                        </a:tabLst>
                      </a:pPr>
                      <a:r>
                        <a:rPr sz="700" i="1" spc="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1,363.00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MB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1" y="165098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4/1/2019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03" y="165098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488" y="2113916"/>
            <a:ext cx="638810" cy="372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</a:t>
            </a: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737" y="2113916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188" y="835076"/>
            <a:ext cx="1222985" cy="173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488" y="1503334"/>
            <a:ext cx="10248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b="0" spc="-100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1800" y="1756291"/>
            <a:ext cx="981075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spc="10" dirty="0">
                <a:solidFill>
                  <a:srgbClr val="212121"/>
                </a:solidFill>
                <a:latin typeface="Arial"/>
                <a:cs typeface="Arial"/>
              </a:rPr>
              <a:t>Saturday, </a:t>
            </a:r>
            <a:r>
              <a:rPr sz="650" spc="25" dirty="0">
                <a:solidFill>
                  <a:srgbClr val="212121"/>
                </a:solidFill>
                <a:latin typeface="Arial"/>
                <a:cs typeface="Arial"/>
              </a:rPr>
              <a:t>March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9,</a:t>
            </a:r>
            <a:r>
              <a:rPr sz="650" spc="-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488" y="3080838"/>
            <a:ext cx="235458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G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Suite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(bpdmonitor.com)</a:t>
            </a:r>
            <a:r>
              <a:rPr sz="750" spc="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0607" y="3553394"/>
            <a:ext cx="37719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$145.00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88" y="6576363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20969" y="4947120"/>
          <a:ext cx="1416685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8830"/>
              </a:tblGrid>
              <a:tr h="49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0" marR="212725">
                        <a:lnSpc>
                          <a:spcPct val="1520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$145.00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17335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750" spc="-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Tax: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$12.87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593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$157.87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$157.87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532044" y="4936316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54249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70210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0969" y="4950473"/>
            <a:ext cx="618490" cy="139065"/>
          </a:xfrm>
          <a:custGeom>
            <a:avLst/>
            <a:gdLst/>
            <a:ahLst/>
            <a:cxnLst/>
            <a:rect l="l" t="t" r="r" b="b"/>
            <a:pathLst>
              <a:path w="618489" h="139064">
                <a:moveTo>
                  <a:pt x="0" y="138925"/>
                </a:moveTo>
                <a:lnTo>
                  <a:pt x="618020" y="138925"/>
                </a:lnTo>
                <a:lnTo>
                  <a:pt x="618020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5188" y="4947120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254" y="9726065"/>
            <a:ext cx="3735704" cy="172720"/>
          </a:xfrm>
          <a:custGeom>
            <a:avLst/>
            <a:gdLst/>
            <a:ahLst/>
            <a:cxnLst/>
            <a:rect l="l" t="t" r="r" b="b"/>
            <a:pathLst>
              <a:path w="3735704" h="172720">
                <a:moveTo>
                  <a:pt x="0" y="172618"/>
                </a:moveTo>
                <a:lnTo>
                  <a:pt x="3735641" y="172618"/>
                </a:lnTo>
                <a:lnTo>
                  <a:pt x="3735641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37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1" y="165098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4/1/2019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03" y="165098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488" y="2113916"/>
            <a:ext cx="638810" cy="372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</a:t>
            </a: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737" y="2113916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188" y="835076"/>
            <a:ext cx="1222985" cy="173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488" y="1503334"/>
            <a:ext cx="102489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b="0" spc="-100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5511" y="1756291"/>
            <a:ext cx="997585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Monday, </a:t>
            </a:r>
            <a:r>
              <a:rPr sz="650" spc="25" dirty="0">
                <a:solidFill>
                  <a:srgbClr val="212121"/>
                </a:solidFill>
                <a:latin typeface="Arial"/>
                <a:cs typeface="Arial"/>
              </a:rPr>
              <a:t>March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11,</a:t>
            </a:r>
            <a:r>
              <a:rPr sz="65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488" y="3080838"/>
            <a:ext cx="168402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Business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</a:t>
            </a:r>
            <a:r>
              <a:rPr sz="750" spc="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092" y="3553394"/>
            <a:ext cx="32321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$26.00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88" y="6402630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20969" y="4947120"/>
          <a:ext cx="1416685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8830"/>
              </a:tblGrid>
              <a:tr h="49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0" marR="212725">
                        <a:lnSpc>
                          <a:spcPct val="1520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1593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532044" y="4936316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83790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9751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0969" y="4950473"/>
            <a:ext cx="618490" cy="139065"/>
          </a:xfrm>
          <a:custGeom>
            <a:avLst/>
            <a:gdLst/>
            <a:ahLst/>
            <a:cxnLst/>
            <a:rect l="l" t="t" r="r" b="b"/>
            <a:pathLst>
              <a:path w="618489" h="139064">
                <a:moveTo>
                  <a:pt x="0" y="138925"/>
                </a:moveTo>
                <a:lnTo>
                  <a:pt x="618020" y="138925"/>
                </a:lnTo>
                <a:lnTo>
                  <a:pt x="618020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5188" y="4947120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254" y="9726065"/>
            <a:ext cx="3689350" cy="172720"/>
          </a:xfrm>
          <a:custGeom>
            <a:avLst/>
            <a:gdLst/>
            <a:ahLst/>
            <a:cxnLst/>
            <a:rect l="l" t="t" r="r" b="b"/>
            <a:pathLst>
              <a:path w="3689350" h="172720">
                <a:moveTo>
                  <a:pt x="0" y="172618"/>
                </a:moveTo>
                <a:lnTo>
                  <a:pt x="3688753" y="172618"/>
                </a:lnTo>
                <a:lnTo>
                  <a:pt x="3688753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38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655955"/>
          </a:xfrm>
          <a:custGeom>
            <a:avLst/>
            <a:gdLst/>
            <a:ahLst/>
            <a:cxnLst/>
            <a:rect l="l" t="t" r="r" b="b"/>
            <a:pathLst>
              <a:path w="7772400" h="655955">
                <a:moveTo>
                  <a:pt x="0" y="655954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55954"/>
                </a:lnTo>
                <a:lnTo>
                  <a:pt x="0" y="655954"/>
                </a:lnTo>
                <a:close/>
              </a:path>
            </a:pathLst>
          </a:custGeom>
          <a:solidFill>
            <a:srgbClr val="51B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955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7772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1B5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050" y="685806"/>
            <a:ext cx="1357020" cy="254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23561" y="1130210"/>
            <a:ext cx="812800" cy="581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034" marR="5080" indent="-13970" algn="r">
              <a:lnSpc>
                <a:spcPct val="101699"/>
              </a:lnSpc>
              <a:spcBef>
                <a:spcPts val="80"/>
              </a:spcBef>
            </a:pP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4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Due</a:t>
            </a:r>
            <a:r>
              <a:rPr sz="900" b="1" spc="-12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Payment</a:t>
            </a:r>
            <a:r>
              <a:rPr sz="900" b="1" spc="-135" dirty="0">
                <a:latin typeface="Arial"/>
                <a:cs typeface="Arial"/>
              </a:rPr>
              <a:t> </a:t>
            </a:r>
            <a:r>
              <a:rPr sz="900" b="1" spc="-80" dirty="0">
                <a:latin typeface="Arial"/>
                <a:cs typeface="Arial"/>
              </a:rPr>
              <a:t>Terms: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0900" y="673937"/>
            <a:ext cx="887730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solidFill>
                  <a:srgbClr val="006FC0"/>
                </a:solidFill>
                <a:latin typeface="Arial"/>
                <a:cs typeface="Arial"/>
              </a:rPr>
              <a:t>INVOICE</a:t>
            </a:r>
            <a:endParaRPr sz="2000">
              <a:latin typeface="Arial"/>
              <a:cs typeface="Arial"/>
            </a:endParaRPr>
          </a:p>
          <a:p>
            <a:pPr marL="12700" marR="236854">
              <a:lnSpc>
                <a:spcPct val="101699"/>
              </a:lnSpc>
              <a:spcBef>
                <a:spcPts val="1175"/>
              </a:spcBef>
            </a:pPr>
            <a:r>
              <a:rPr sz="900" spc="-55" dirty="0">
                <a:latin typeface="Arial"/>
                <a:cs typeface="Arial"/>
              </a:rPr>
              <a:t>INV00185395  </a:t>
            </a:r>
            <a:r>
              <a:rPr sz="900" spc="-25" dirty="0">
                <a:latin typeface="Arial"/>
                <a:cs typeface="Arial"/>
              </a:rPr>
              <a:t>03/18/2019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03/18/2019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65" dirty="0">
                <a:latin typeface="Arial"/>
                <a:cs typeface="Arial"/>
              </a:rPr>
              <a:t>Due </a:t>
            </a:r>
            <a:r>
              <a:rPr sz="900" spc="-45" dirty="0">
                <a:latin typeface="Arial"/>
                <a:cs typeface="Arial"/>
              </a:rPr>
              <a:t>Upon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Receipt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350" y="1130210"/>
            <a:ext cx="1666239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5" dirty="0">
                <a:latin typeface="Arial"/>
                <a:cs typeface="Arial"/>
              </a:rPr>
              <a:t>(f/k/a </a:t>
            </a:r>
            <a:r>
              <a:rPr sz="900" spc="-40" dirty="0">
                <a:latin typeface="Arial"/>
                <a:cs typeface="Arial"/>
              </a:rPr>
              <a:t>Widgix </a:t>
            </a:r>
            <a:r>
              <a:rPr sz="900" spc="-120" dirty="0">
                <a:latin typeface="Arial"/>
                <a:cs typeface="Arial"/>
              </a:rPr>
              <a:t>LLC)  </a:t>
            </a:r>
            <a:r>
              <a:rPr sz="900" spc="-50" dirty="0">
                <a:latin typeface="Arial"/>
                <a:cs typeface="Arial"/>
              </a:rPr>
              <a:t>4888 </a:t>
            </a:r>
            <a:r>
              <a:rPr sz="900" spc="-55" dirty="0">
                <a:latin typeface="Arial"/>
                <a:cs typeface="Arial"/>
              </a:rPr>
              <a:t>Pearl </a:t>
            </a:r>
            <a:r>
              <a:rPr sz="900" spc="-75" dirty="0">
                <a:latin typeface="Arial"/>
                <a:cs typeface="Arial"/>
              </a:rPr>
              <a:t>East </a:t>
            </a:r>
            <a:r>
              <a:rPr sz="900" spc="-50" dirty="0">
                <a:latin typeface="Arial"/>
                <a:cs typeface="Arial"/>
              </a:rPr>
              <a:t>Circle, Suite </a:t>
            </a:r>
            <a:r>
              <a:rPr sz="900" spc="-55" dirty="0">
                <a:latin typeface="Arial"/>
                <a:cs typeface="Arial"/>
              </a:rPr>
              <a:t>100W  </a:t>
            </a:r>
            <a:r>
              <a:rPr sz="900" spc="-40" dirty="0">
                <a:latin typeface="Arial"/>
                <a:cs typeface="Arial"/>
              </a:rPr>
              <a:t>Boulder </a:t>
            </a:r>
            <a:r>
              <a:rPr sz="900" spc="-140" dirty="0">
                <a:latin typeface="Arial"/>
                <a:cs typeface="Arial"/>
              </a:rPr>
              <a:t>CO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80301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120" dirty="0">
                <a:latin typeface="Arial"/>
                <a:cs typeface="Arial"/>
              </a:rPr>
              <a:t>USA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35" dirty="0">
                <a:latin typeface="Arial"/>
                <a:cs typeface="Arial"/>
              </a:rPr>
              <a:t>US </a:t>
            </a:r>
            <a:r>
              <a:rPr sz="900" spc="-70" dirty="0">
                <a:latin typeface="Arial"/>
                <a:cs typeface="Arial"/>
              </a:rPr>
              <a:t>EIN: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20-5463887</a:t>
            </a:r>
            <a:endParaRPr sz="900">
              <a:latin typeface="Arial"/>
              <a:cs typeface="Arial"/>
            </a:endParaRPr>
          </a:p>
          <a:p>
            <a:pPr marL="12700" marR="502920">
              <a:lnSpc>
                <a:spcPct val="101699"/>
              </a:lnSpc>
              <a:spcBef>
                <a:spcPts val="5"/>
              </a:spcBef>
            </a:pPr>
            <a:r>
              <a:rPr sz="900" spc="-110" dirty="0">
                <a:latin typeface="Arial"/>
                <a:cs typeface="Arial"/>
              </a:rPr>
              <a:t>UK </a:t>
            </a:r>
            <a:r>
              <a:rPr sz="900" spc="-80" dirty="0">
                <a:latin typeface="Arial"/>
                <a:cs typeface="Arial"/>
              </a:rPr>
              <a:t>VAT: </a:t>
            </a:r>
            <a:r>
              <a:rPr sz="900" spc="-75" dirty="0">
                <a:latin typeface="Arial"/>
                <a:cs typeface="Arial"/>
              </a:rPr>
              <a:t>GB-309 </a:t>
            </a:r>
            <a:r>
              <a:rPr sz="900" spc="-50" dirty="0">
                <a:latin typeface="Arial"/>
                <a:cs typeface="Arial"/>
              </a:rPr>
              <a:t>7393 78  </a:t>
            </a:r>
            <a:r>
              <a:rPr sz="900" spc="-120" dirty="0">
                <a:latin typeface="Arial"/>
                <a:cs typeface="Arial"/>
              </a:rPr>
              <a:t>MOSS </a:t>
            </a:r>
            <a:r>
              <a:rPr sz="900" spc="-50" dirty="0">
                <a:latin typeface="Arial"/>
                <a:cs typeface="Arial"/>
              </a:rPr>
              <a:t>ID:</a:t>
            </a:r>
            <a:r>
              <a:rPr sz="900" spc="-14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EU826478382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634" y="2264549"/>
            <a:ext cx="7066280" cy="139700"/>
          </a:xfrm>
          <a:custGeom>
            <a:avLst/>
            <a:gdLst/>
            <a:ahLst/>
            <a:cxnLst/>
            <a:rect l="l" t="t" r="r" b="b"/>
            <a:pathLst>
              <a:path w="7066280" h="139700">
                <a:moveTo>
                  <a:pt x="0" y="0"/>
                </a:moveTo>
                <a:lnTo>
                  <a:pt x="7066280" y="0"/>
                </a:lnTo>
                <a:lnTo>
                  <a:pt x="7066280" y="139522"/>
                </a:lnTo>
                <a:lnTo>
                  <a:pt x="0" y="139522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7350" y="2246388"/>
            <a:ext cx="1127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Customer </a:t>
            </a:r>
            <a:r>
              <a:rPr sz="900" spc="-35" dirty="0">
                <a:latin typeface="Arial"/>
                <a:cs typeface="Arial"/>
              </a:rPr>
              <a:t>Billing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Details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758" y="2571927"/>
            <a:ext cx="824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65" dirty="0">
                <a:latin typeface="Arial"/>
                <a:cs typeface="Arial"/>
              </a:rPr>
              <a:t>Name: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9755" y="2571927"/>
            <a:ext cx="8585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Arial"/>
                <a:cs typeface="Arial"/>
              </a:rPr>
              <a:t>Account</a:t>
            </a:r>
            <a:r>
              <a:rPr sz="900" b="1" spc="-7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968" y="3130029"/>
            <a:ext cx="741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95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3180" y="3130029"/>
            <a:ext cx="744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8965" y="3130029"/>
            <a:ext cx="163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r>
              <a:rPr sz="900" b="1" spc="-90" dirty="0">
                <a:latin typeface="Arial"/>
                <a:cs typeface="Arial"/>
              </a:rPr>
              <a:t>Sold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30" dirty="0">
                <a:latin typeface="Arial"/>
                <a:cs typeface="Arial"/>
              </a:rPr>
              <a:t>to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	</a:t>
            </a: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6871" y="3130029"/>
            <a:ext cx="8140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155" algn="l"/>
              </a:tabLst>
            </a:pPr>
            <a:r>
              <a:rPr sz="900" b="1" spc="-85" dirty="0">
                <a:latin typeface="Arial"/>
                <a:cs typeface="Arial"/>
              </a:rPr>
              <a:t>Currency</a:t>
            </a:r>
            <a:r>
              <a:rPr sz="900" b="1" spc="-50" dirty="0">
                <a:latin typeface="Arial"/>
                <a:cs typeface="Arial"/>
              </a:rPr>
              <a:t>: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spc="-125" dirty="0">
                <a:latin typeface="Arial"/>
                <a:cs typeface="Arial"/>
              </a:rPr>
              <a:t>USD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183" y="3409060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latin typeface="Arial"/>
                <a:cs typeface="Arial"/>
              </a:rPr>
              <a:t>Email: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12058" y="3409060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latin typeface="Arial"/>
                <a:cs typeface="Arial"/>
              </a:rPr>
              <a:t>Email: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77738" y="3409060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latin typeface="Arial"/>
                <a:cs typeface="Arial"/>
              </a:rPr>
              <a:t>PO</a:t>
            </a:r>
            <a:r>
              <a:rPr sz="900" b="1" spc="-9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465" y="3827665"/>
            <a:ext cx="7550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80" dirty="0">
                <a:latin typeface="Arial"/>
                <a:cs typeface="Arial"/>
              </a:rPr>
              <a:t> </a:t>
            </a:r>
            <a:r>
              <a:rPr sz="900" b="1" spc="-90" dirty="0">
                <a:latin typeface="Arial"/>
                <a:cs typeface="Arial"/>
              </a:rPr>
              <a:t>Address: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7500" y="2590101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0"/>
                </a:moveTo>
                <a:lnTo>
                  <a:pt x="0" y="18137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0700" y="2590101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0"/>
                </a:moveTo>
                <a:lnTo>
                  <a:pt x="0" y="18137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1634" y="4589919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spc="-40" dirty="0">
                <a:latin typeface="Arial"/>
                <a:cs typeface="Arial"/>
              </a:rPr>
              <a:t>Items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500" y="4913452"/>
            <a:ext cx="69284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0995" algn="l"/>
                <a:tab pos="4098290" algn="l"/>
                <a:tab pos="5046980" algn="l"/>
                <a:tab pos="6530340" algn="l"/>
              </a:tabLst>
            </a:pPr>
            <a:r>
              <a:rPr sz="900" b="1" spc="-65" dirty="0">
                <a:latin typeface="Arial"/>
                <a:cs typeface="Arial"/>
              </a:rPr>
              <a:t>Descriptio</a:t>
            </a:r>
            <a:r>
              <a:rPr sz="900" b="1" spc="-75" dirty="0">
                <a:latin typeface="Arial"/>
                <a:cs typeface="Arial"/>
              </a:rPr>
              <a:t>n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80" dirty="0">
                <a:latin typeface="Arial"/>
                <a:cs typeface="Arial"/>
              </a:rPr>
              <a:t>Servic</a:t>
            </a:r>
            <a:r>
              <a:rPr sz="900" b="1" spc="-85" dirty="0">
                <a:latin typeface="Arial"/>
                <a:cs typeface="Arial"/>
              </a:rPr>
              <a:t>e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Perio</a:t>
            </a:r>
            <a:r>
              <a:rPr sz="900" b="1" spc="-75" dirty="0">
                <a:latin typeface="Arial"/>
                <a:cs typeface="Arial"/>
              </a:rPr>
              <a:t>d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50" dirty="0">
                <a:latin typeface="Arial"/>
                <a:cs typeface="Arial"/>
              </a:rPr>
              <a:t>Qty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Rate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Amount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8620" y="5140109"/>
            <a:ext cx="2754630" cy="433705"/>
          </a:xfrm>
          <a:custGeom>
            <a:avLst/>
            <a:gdLst/>
            <a:ahLst/>
            <a:cxnLst/>
            <a:rect l="l" t="t" r="r" b="b"/>
            <a:pathLst>
              <a:path w="2754630" h="433704">
                <a:moveTo>
                  <a:pt x="0" y="0"/>
                </a:moveTo>
                <a:lnTo>
                  <a:pt x="2754617" y="0"/>
                </a:lnTo>
                <a:lnTo>
                  <a:pt x="2754617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7200" y="5199265"/>
            <a:ext cx="2471420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Consumer </a:t>
            </a:r>
            <a:r>
              <a:rPr sz="900" b="1" spc="-65" dirty="0">
                <a:latin typeface="Arial"/>
                <a:cs typeface="Arial"/>
              </a:rPr>
              <a:t>Edition </a:t>
            </a:r>
            <a:r>
              <a:rPr sz="900" b="1" spc="-100" dirty="0">
                <a:latin typeface="Arial"/>
                <a:cs typeface="Arial"/>
              </a:rPr>
              <a:t>(CE) </a:t>
            </a:r>
            <a:r>
              <a:rPr sz="900" spc="-25" dirty="0">
                <a:latin typeface="Arial"/>
                <a:cs typeface="Arial"/>
              </a:rPr>
              <a:t>- </a:t>
            </a:r>
            <a:r>
              <a:rPr sz="900" spc="-15" dirty="0">
                <a:latin typeface="Arial"/>
                <a:cs typeface="Arial"/>
              </a:rPr>
              <a:t>Monthly </a:t>
            </a:r>
            <a:r>
              <a:rPr sz="900" spc="-30" dirty="0">
                <a:latin typeface="Arial"/>
                <a:cs typeface="Arial"/>
              </a:rPr>
              <a:t>Adventurer</a:t>
            </a:r>
            <a:r>
              <a:rPr sz="900" spc="-12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  <a:p>
            <a:pPr marL="773430">
              <a:lnSpc>
                <a:spcPct val="100000"/>
              </a:lnSpc>
              <a:spcBef>
                <a:spcPts val="15"/>
              </a:spcBef>
            </a:pPr>
            <a:r>
              <a:rPr sz="900" spc="-120" dirty="0">
                <a:solidFill>
                  <a:srgbClr val="7E7E7E"/>
                </a:solidFill>
                <a:latin typeface="Arial"/>
                <a:cs typeface="Arial"/>
              </a:rPr>
              <a:t>CE: </a:t>
            </a:r>
            <a:r>
              <a:rPr sz="900" spc="-30" dirty="0">
                <a:solidFill>
                  <a:srgbClr val="7E7E7E"/>
                </a:solidFill>
                <a:latin typeface="Arial"/>
                <a:cs typeface="Arial"/>
              </a:rPr>
              <a:t>Adventurer</a:t>
            </a:r>
            <a:r>
              <a:rPr sz="900" spc="-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7E7E7E"/>
                </a:solidFill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3250" y="5140109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64204" y="5199265"/>
            <a:ext cx="59880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03/18/2019-</a:t>
            </a:r>
            <a:endParaRPr sz="9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04/17/2019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71950" y="5140109"/>
            <a:ext cx="914400" cy="433705"/>
          </a:xfrm>
          <a:custGeom>
            <a:avLst/>
            <a:gdLst/>
            <a:ahLst/>
            <a:cxnLst/>
            <a:rect l="l" t="t" r="r" b="b"/>
            <a:pathLst>
              <a:path w="914400" h="433704">
                <a:moveTo>
                  <a:pt x="0" y="0"/>
                </a:moveTo>
                <a:lnTo>
                  <a:pt x="914400" y="0"/>
                </a:lnTo>
                <a:lnTo>
                  <a:pt x="9144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6350" y="5140109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15050" y="5140109"/>
            <a:ext cx="1314450" cy="433705"/>
          </a:xfrm>
          <a:custGeom>
            <a:avLst/>
            <a:gdLst/>
            <a:ahLst/>
            <a:cxnLst/>
            <a:rect l="l" t="t" r="r" b="b"/>
            <a:pathLst>
              <a:path w="1314450" h="433704">
                <a:moveTo>
                  <a:pt x="0" y="0"/>
                </a:moveTo>
                <a:lnTo>
                  <a:pt x="1314450" y="0"/>
                </a:lnTo>
                <a:lnTo>
                  <a:pt x="131445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708766" y="5269052"/>
            <a:ext cx="266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3580" algn="l"/>
                <a:tab pos="2332990" algn="l"/>
              </a:tabLst>
            </a:pPr>
            <a:r>
              <a:rPr sz="900" spc="-45" dirty="0">
                <a:latin typeface="Arial"/>
                <a:cs typeface="Arial"/>
              </a:rPr>
              <a:t>1	</a:t>
            </a:r>
            <a:r>
              <a:rPr sz="900" spc="-50" dirty="0">
                <a:latin typeface="Arial"/>
                <a:cs typeface="Arial"/>
              </a:rPr>
              <a:t>$135.00	135.00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8620" y="5136934"/>
            <a:ext cx="7040880" cy="0"/>
          </a:xfrm>
          <a:custGeom>
            <a:avLst/>
            <a:gdLst/>
            <a:ahLst/>
            <a:cxnLst/>
            <a:rect l="l" t="t" r="r" b="b"/>
            <a:pathLst>
              <a:path w="7040880">
                <a:moveTo>
                  <a:pt x="0" y="0"/>
                </a:moveTo>
                <a:lnTo>
                  <a:pt x="70408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85445" y="5852858"/>
          <a:ext cx="6938009" cy="117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4880"/>
                <a:gridCol w="1097279"/>
                <a:gridCol w="1085850"/>
              </a:tblGrid>
              <a:tr h="196215">
                <a:tc rowSpan="6">
                  <a:txBody>
                    <a:bodyPr/>
                    <a:lstStyle/>
                    <a:p>
                      <a:pPr marL="71120">
                        <a:lnSpc>
                          <a:spcPts val="106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Information: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Subtotal: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Tax: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Adjustments: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Payments: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Balance: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1313180" y="2602814"/>
            <a:ext cx="1461135" cy="131445"/>
          </a:xfrm>
          <a:custGeom>
            <a:avLst/>
            <a:gdLst/>
            <a:ahLst/>
            <a:cxnLst/>
            <a:rect l="l" t="t" r="r" b="b"/>
            <a:pathLst>
              <a:path w="1461135" h="131444">
                <a:moveTo>
                  <a:pt x="0" y="130873"/>
                </a:moveTo>
                <a:lnTo>
                  <a:pt x="1461096" y="130873"/>
                </a:lnTo>
                <a:lnTo>
                  <a:pt x="1461096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3180" y="2812097"/>
            <a:ext cx="228600" cy="131445"/>
          </a:xfrm>
          <a:custGeom>
            <a:avLst/>
            <a:gdLst/>
            <a:ahLst/>
            <a:cxnLst/>
            <a:rect l="l" t="t" r="r" b="b"/>
            <a:pathLst>
              <a:path w="228600" h="131444">
                <a:moveTo>
                  <a:pt x="0" y="130873"/>
                </a:moveTo>
                <a:lnTo>
                  <a:pt x="228485" y="130873"/>
                </a:lnTo>
                <a:lnTo>
                  <a:pt x="228485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3180" y="3439947"/>
            <a:ext cx="1461135" cy="131445"/>
          </a:xfrm>
          <a:custGeom>
            <a:avLst/>
            <a:gdLst/>
            <a:ahLst/>
            <a:cxnLst/>
            <a:rect l="l" t="t" r="r" b="b"/>
            <a:pathLst>
              <a:path w="1461135" h="131445">
                <a:moveTo>
                  <a:pt x="0" y="130873"/>
                </a:moveTo>
                <a:lnTo>
                  <a:pt x="1461096" y="130873"/>
                </a:lnTo>
                <a:lnTo>
                  <a:pt x="1461096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3180" y="3579469"/>
            <a:ext cx="228600" cy="131445"/>
          </a:xfrm>
          <a:custGeom>
            <a:avLst/>
            <a:gdLst/>
            <a:ahLst/>
            <a:cxnLst/>
            <a:rect l="l" t="t" r="r" b="b"/>
            <a:pathLst>
              <a:path w="228600" h="131445">
                <a:moveTo>
                  <a:pt x="0" y="130873"/>
                </a:moveTo>
                <a:lnTo>
                  <a:pt x="228485" y="130873"/>
                </a:lnTo>
                <a:lnTo>
                  <a:pt x="228485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3180" y="3858514"/>
            <a:ext cx="701675" cy="131445"/>
          </a:xfrm>
          <a:custGeom>
            <a:avLst/>
            <a:gdLst/>
            <a:ahLst/>
            <a:cxnLst/>
            <a:rect l="l" t="t" r="r" b="b"/>
            <a:pathLst>
              <a:path w="701675" h="131445">
                <a:moveTo>
                  <a:pt x="0" y="130873"/>
                </a:moveTo>
                <a:lnTo>
                  <a:pt x="701281" y="130873"/>
                </a:lnTo>
                <a:lnTo>
                  <a:pt x="70128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34461" y="3858514"/>
            <a:ext cx="770255" cy="131445"/>
          </a:xfrm>
          <a:custGeom>
            <a:avLst/>
            <a:gdLst/>
            <a:ahLst/>
            <a:cxnLst/>
            <a:rect l="l" t="t" r="r" b="b"/>
            <a:pathLst>
              <a:path w="770254" h="131445">
                <a:moveTo>
                  <a:pt x="0" y="130873"/>
                </a:moveTo>
                <a:lnTo>
                  <a:pt x="769797" y="130873"/>
                </a:lnTo>
                <a:lnTo>
                  <a:pt x="769797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3180" y="3998036"/>
            <a:ext cx="1261745" cy="131445"/>
          </a:xfrm>
          <a:custGeom>
            <a:avLst/>
            <a:gdLst/>
            <a:ahLst/>
            <a:cxnLst/>
            <a:rect l="l" t="t" r="r" b="b"/>
            <a:pathLst>
              <a:path w="1261745" h="131445">
                <a:moveTo>
                  <a:pt x="0" y="130873"/>
                </a:moveTo>
                <a:lnTo>
                  <a:pt x="1261351" y="130873"/>
                </a:lnTo>
                <a:lnTo>
                  <a:pt x="126135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3180" y="4137558"/>
            <a:ext cx="626110" cy="131445"/>
          </a:xfrm>
          <a:custGeom>
            <a:avLst/>
            <a:gdLst/>
            <a:ahLst/>
            <a:cxnLst/>
            <a:rect l="l" t="t" r="r" b="b"/>
            <a:pathLst>
              <a:path w="626110" h="131445">
                <a:moveTo>
                  <a:pt x="0" y="130873"/>
                </a:moveTo>
                <a:lnTo>
                  <a:pt x="625741" y="130873"/>
                </a:lnTo>
                <a:lnTo>
                  <a:pt x="62574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42079" y="3439947"/>
            <a:ext cx="1538605" cy="131445"/>
          </a:xfrm>
          <a:custGeom>
            <a:avLst/>
            <a:gdLst/>
            <a:ahLst/>
            <a:cxnLst/>
            <a:rect l="l" t="t" r="r" b="b"/>
            <a:pathLst>
              <a:path w="1538604" h="131445">
                <a:moveTo>
                  <a:pt x="0" y="130873"/>
                </a:moveTo>
                <a:lnTo>
                  <a:pt x="1538135" y="130873"/>
                </a:lnTo>
                <a:lnTo>
                  <a:pt x="1538135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42079" y="3579469"/>
            <a:ext cx="151765" cy="131445"/>
          </a:xfrm>
          <a:custGeom>
            <a:avLst/>
            <a:gdLst/>
            <a:ahLst/>
            <a:cxnLst/>
            <a:rect l="l" t="t" r="r" b="b"/>
            <a:pathLst>
              <a:path w="151764" h="131445">
                <a:moveTo>
                  <a:pt x="0" y="130873"/>
                </a:moveTo>
                <a:lnTo>
                  <a:pt x="151447" y="130873"/>
                </a:lnTo>
                <a:lnTo>
                  <a:pt x="151447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42079" y="3858514"/>
            <a:ext cx="701675" cy="131445"/>
          </a:xfrm>
          <a:custGeom>
            <a:avLst/>
            <a:gdLst/>
            <a:ahLst/>
            <a:cxnLst/>
            <a:rect l="l" t="t" r="r" b="b"/>
            <a:pathLst>
              <a:path w="701675" h="131445">
                <a:moveTo>
                  <a:pt x="0" y="130873"/>
                </a:moveTo>
                <a:lnTo>
                  <a:pt x="701281" y="130873"/>
                </a:lnTo>
                <a:lnTo>
                  <a:pt x="70128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42079" y="3998036"/>
            <a:ext cx="1261745" cy="131445"/>
          </a:xfrm>
          <a:custGeom>
            <a:avLst/>
            <a:gdLst/>
            <a:ahLst/>
            <a:cxnLst/>
            <a:rect l="l" t="t" r="r" b="b"/>
            <a:pathLst>
              <a:path w="1261745" h="131445">
                <a:moveTo>
                  <a:pt x="0" y="130873"/>
                </a:moveTo>
                <a:lnTo>
                  <a:pt x="1261351" y="130873"/>
                </a:lnTo>
                <a:lnTo>
                  <a:pt x="126135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42079" y="4137558"/>
            <a:ext cx="626110" cy="131445"/>
          </a:xfrm>
          <a:custGeom>
            <a:avLst/>
            <a:gdLst/>
            <a:ahLst/>
            <a:cxnLst/>
            <a:rect l="l" t="t" r="r" b="b"/>
            <a:pathLst>
              <a:path w="626110" h="131445">
                <a:moveTo>
                  <a:pt x="0" y="130873"/>
                </a:moveTo>
                <a:lnTo>
                  <a:pt x="625741" y="130873"/>
                </a:lnTo>
                <a:lnTo>
                  <a:pt x="625741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42079" y="2602814"/>
            <a:ext cx="347345" cy="131445"/>
          </a:xfrm>
          <a:custGeom>
            <a:avLst/>
            <a:gdLst/>
            <a:ahLst/>
            <a:cxnLst/>
            <a:rect l="l" t="t" r="r" b="b"/>
            <a:pathLst>
              <a:path w="347345" h="131444">
                <a:moveTo>
                  <a:pt x="0" y="130873"/>
                </a:moveTo>
                <a:lnTo>
                  <a:pt x="347014" y="130873"/>
                </a:lnTo>
                <a:lnTo>
                  <a:pt x="347014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39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655955"/>
          </a:xfrm>
          <a:custGeom>
            <a:avLst/>
            <a:gdLst/>
            <a:ahLst/>
            <a:cxnLst/>
            <a:rect l="l" t="t" r="r" b="b"/>
            <a:pathLst>
              <a:path w="7772400" h="655955">
                <a:moveTo>
                  <a:pt x="0" y="655954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55954"/>
                </a:lnTo>
                <a:lnTo>
                  <a:pt x="0" y="655954"/>
                </a:lnTo>
                <a:close/>
              </a:path>
            </a:pathLst>
          </a:custGeom>
          <a:solidFill>
            <a:srgbClr val="51B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955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7772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1B5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634" y="825322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spc="-45" dirty="0">
                <a:latin typeface="Arial"/>
                <a:cs typeface="Arial"/>
              </a:rPr>
              <a:t>How </a:t>
            </a:r>
            <a:r>
              <a:rPr sz="900" spc="-75" dirty="0">
                <a:latin typeface="Arial"/>
                <a:cs typeface="Arial"/>
              </a:rPr>
              <a:t>To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90" dirty="0">
                <a:latin typeface="Arial"/>
                <a:cs typeface="Arial"/>
              </a:rPr>
              <a:t>Pay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40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5445" y="1142466"/>
          <a:ext cx="6938009" cy="296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2914649"/>
                <a:gridCol w="2915920"/>
              </a:tblGrid>
              <a:tr h="2082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950" b="1" spc="-65" dirty="0">
                          <a:latin typeface="Arial"/>
                          <a:cs typeface="Arial"/>
                        </a:rPr>
                        <a:t>Credit</a:t>
                      </a:r>
                      <a:r>
                        <a:rPr sz="95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95" dirty="0">
                          <a:latin typeface="Arial"/>
                          <a:cs typeface="Arial"/>
                        </a:rPr>
                        <a:t>Card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762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u="sng" spc="-13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Arial"/>
                          <a:cs typeface="Arial"/>
                        </a:rPr>
                        <a:t>CLICK </a:t>
                      </a:r>
                      <a:r>
                        <a:rPr sz="900" u="sng" spc="-114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Arial"/>
                          <a:cs typeface="Arial"/>
                        </a:rPr>
                        <a:t>TO</a:t>
                      </a:r>
                      <a:r>
                        <a:rPr sz="900" u="sng" spc="-9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900" u="sng" spc="-13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Arial"/>
                          <a:cs typeface="Arial"/>
                        </a:rPr>
                        <a:t>PAY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762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8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950" b="1" spc="-95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50" b="1" spc="-130" dirty="0">
                          <a:latin typeface="Arial"/>
                          <a:cs typeface="Arial"/>
                        </a:rPr>
                        <a:t>US</a:t>
                      </a:r>
                      <a:r>
                        <a:rPr sz="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75" dirty="0">
                          <a:latin typeface="Arial"/>
                          <a:cs typeface="Arial"/>
                        </a:rPr>
                        <a:t>Dollars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12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950" b="1" spc="-95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50" b="1" spc="-6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9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85" dirty="0">
                          <a:latin typeface="Arial"/>
                          <a:cs typeface="Arial"/>
                        </a:rPr>
                        <a:t>Currencies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6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120" marR="1435735">
                        <a:lnSpc>
                          <a:spcPts val="1160"/>
                        </a:lnSpc>
                      </a:pPr>
                      <a:r>
                        <a:rPr sz="950" spc="-45" dirty="0">
                          <a:latin typeface="Arial"/>
                          <a:cs typeface="Arial"/>
                        </a:rPr>
                        <a:t>Guaranty </a:t>
                      </a:r>
                      <a:r>
                        <a:rPr sz="950" spc="-70" dirty="0">
                          <a:latin typeface="Arial"/>
                          <a:cs typeface="Arial"/>
                        </a:rPr>
                        <a:t>Bank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and Trust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Co. 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1331 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17th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40" dirty="0">
                          <a:latin typeface="Arial"/>
                          <a:cs typeface="Arial"/>
                        </a:rPr>
                        <a:t>Street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Denver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 80202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120" marR="1437005">
                        <a:lnSpc>
                          <a:spcPts val="1160"/>
                        </a:lnSpc>
                      </a:pPr>
                      <a:r>
                        <a:rPr sz="950" spc="-45" dirty="0">
                          <a:latin typeface="Arial"/>
                          <a:cs typeface="Arial"/>
                        </a:rPr>
                        <a:t>Beneficiary’s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Bank: 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Guaranty </a:t>
                      </a:r>
                      <a:r>
                        <a:rPr sz="950" spc="-70" dirty="0">
                          <a:latin typeface="Arial"/>
                          <a:cs typeface="Arial"/>
                        </a:rPr>
                        <a:t>Bank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and Trust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Co. 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1331 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17th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40" dirty="0">
                          <a:latin typeface="Arial"/>
                          <a:cs typeface="Arial"/>
                        </a:rPr>
                        <a:t>Street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Denver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 80202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950" b="1" spc="-55" dirty="0">
                          <a:latin typeface="Arial"/>
                          <a:cs typeface="Arial"/>
                        </a:rPr>
                        <a:t>Wire/ACH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50" b="1" spc="-75" dirty="0">
                          <a:latin typeface="Arial"/>
                          <a:cs typeface="Arial"/>
                        </a:rPr>
                        <a:t>Beneficiary’s </a:t>
                      </a:r>
                      <a:r>
                        <a:rPr sz="950" b="1" spc="-65" dirty="0">
                          <a:latin typeface="Arial"/>
                          <a:cs typeface="Arial"/>
                        </a:rPr>
                        <a:t>Name: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WIDGIX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LLC </a:t>
                      </a:r>
                      <a:r>
                        <a:rPr sz="950" spc="-50" dirty="0">
                          <a:latin typeface="Arial"/>
                          <a:cs typeface="Arial"/>
                        </a:rPr>
                        <a:t>dba</a:t>
                      </a:r>
                      <a:r>
                        <a:rPr sz="9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5" dirty="0">
                          <a:latin typeface="Arial"/>
                          <a:cs typeface="Arial"/>
                        </a:rPr>
                        <a:t>SurveyGizmo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90" dirty="0">
                          <a:latin typeface="Arial"/>
                          <a:cs typeface="Arial"/>
                        </a:rPr>
                        <a:t>Account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No.:</a:t>
                      </a:r>
                      <a:r>
                        <a:rPr sz="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4000808227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75" dirty="0">
                          <a:latin typeface="Arial"/>
                          <a:cs typeface="Arial"/>
                        </a:rPr>
                        <a:t>ABA/Routing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No.:</a:t>
                      </a:r>
                      <a:r>
                        <a:rPr sz="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102000966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50" b="1" spc="-75" dirty="0">
                          <a:latin typeface="Arial"/>
                          <a:cs typeface="Arial"/>
                        </a:rPr>
                        <a:t>Beneficiary’s </a:t>
                      </a:r>
                      <a:r>
                        <a:rPr sz="950" b="1" spc="-65" dirty="0">
                          <a:latin typeface="Arial"/>
                          <a:cs typeface="Arial"/>
                        </a:rPr>
                        <a:t>Name: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WIDGIX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LLC </a:t>
                      </a:r>
                      <a:r>
                        <a:rPr sz="950" spc="-50" dirty="0">
                          <a:latin typeface="Arial"/>
                          <a:cs typeface="Arial"/>
                        </a:rPr>
                        <a:t>dba</a:t>
                      </a:r>
                      <a:r>
                        <a:rPr sz="9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5" dirty="0">
                          <a:latin typeface="Arial"/>
                          <a:cs typeface="Arial"/>
                        </a:rPr>
                        <a:t>SurveyGizmo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90" dirty="0">
                          <a:latin typeface="Arial"/>
                          <a:cs typeface="Arial"/>
                        </a:rPr>
                        <a:t>Account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No.:</a:t>
                      </a:r>
                      <a:r>
                        <a:rPr sz="9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4000808227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75" dirty="0">
                          <a:latin typeface="Arial"/>
                          <a:cs typeface="Arial"/>
                        </a:rPr>
                        <a:t>ABA/Routing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No.:</a:t>
                      </a:r>
                      <a:r>
                        <a:rPr sz="9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102000966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50" b="1" u="sng" spc="-6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Additional </a:t>
                      </a:r>
                      <a:r>
                        <a:rPr sz="950" b="1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950" b="1" u="sng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for </a:t>
                      </a:r>
                      <a:r>
                        <a:rPr sz="950" b="1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International</a:t>
                      </a:r>
                      <a:r>
                        <a:rPr sz="95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u="sng" spc="-9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Customers: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B w="762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50" b="1" spc="-50" dirty="0">
                          <a:latin typeface="Arial"/>
                          <a:cs typeface="Arial"/>
                        </a:rPr>
                        <a:t>Intermediary </a:t>
                      </a:r>
                      <a:r>
                        <a:rPr sz="950" b="1" spc="-90" dirty="0">
                          <a:latin typeface="Arial"/>
                          <a:cs typeface="Arial"/>
                        </a:rPr>
                        <a:t>Bank: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Wells </a:t>
                      </a:r>
                      <a:r>
                        <a:rPr sz="950" spc="-70" dirty="0">
                          <a:latin typeface="Arial"/>
                          <a:cs typeface="Arial"/>
                        </a:rPr>
                        <a:t>Fargo Bank</a:t>
                      </a:r>
                      <a:r>
                        <a:rPr sz="9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N.A.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50" dirty="0">
                          <a:latin typeface="Arial"/>
                          <a:cs typeface="Arial"/>
                        </a:rPr>
                        <a:t>Intermediary </a:t>
                      </a:r>
                      <a:r>
                        <a:rPr sz="950" b="1" spc="-95" dirty="0">
                          <a:latin typeface="Arial"/>
                          <a:cs typeface="Arial"/>
                        </a:rPr>
                        <a:t>Bank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Swift No.:</a:t>
                      </a:r>
                      <a:r>
                        <a:rPr sz="95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114" dirty="0">
                          <a:latin typeface="Arial"/>
                          <a:cs typeface="Arial"/>
                        </a:rPr>
                        <a:t>WFBIUS6S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B w="762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50" b="1" spc="-50" dirty="0">
                          <a:latin typeface="Arial"/>
                          <a:cs typeface="Arial"/>
                        </a:rPr>
                        <a:t>Intermediary </a:t>
                      </a:r>
                      <a:r>
                        <a:rPr sz="950" b="1" spc="-90" dirty="0">
                          <a:latin typeface="Arial"/>
                          <a:cs typeface="Arial"/>
                        </a:rPr>
                        <a:t>Bank: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Wells </a:t>
                      </a:r>
                      <a:r>
                        <a:rPr sz="950" spc="-70" dirty="0">
                          <a:latin typeface="Arial"/>
                          <a:cs typeface="Arial"/>
                        </a:rPr>
                        <a:t>Fargo Bank</a:t>
                      </a:r>
                      <a:r>
                        <a:rPr sz="9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N.A.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b="1" spc="-50" dirty="0">
                          <a:latin typeface="Arial"/>
                          <a:cs typeface="Arial"/>
                        </a:rPr>
                        <a:t>Intermediary </a:t>
                      </a:r>
                      <a:r>
                        <a:rPr sz="950" b="1" spc="-95" dirty="0">
                          <a:latin typeface="Arial"/>
                          <a:cs typeface="Arial"/>
                        </a:rPr>
                        <a:t>Bank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Swift </a:t>
                      </a:r>
                      <a:r>
                        <a:rPr sz="950" b="1" spc="-65" dirty="0">
                          <a:latin typeface="Arial"/>
                          <a:cs typeface="Arial"/>
                        </a:rPr>
                        <a:t>No:</a:t>
                      </a:r>
                      <a:r>
                        <a:rPr sz="95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110" dirty="0">
                          <a:latin typeface="Arial"/>
                          <a:cs typeface="Arial"/>
                        </a:rPr>
                        <a:t>WFBIUS6WFFX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B w="76200">
                      <a:solidFill>
                        <a:srgbClr val="D8D8D8"/>
                      </a:solidFill>
                      <a:prstDash val="solid"/>
                    </a:lnB>
                  </a:tcPr>
                </a:tc>
              </a:tr>
              <a:tr h="52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50" b="1" spc="-95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950" b="1" spc="-8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9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110" dirty="0">
                          <a:latin typeface="Arial"/>
                          <a:cs typeface="Arial"/>
                        </a:rPr>
                        <a:t>Check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marR="2091055">
                        <a:lnSpc>
                          <a:spcPct val="101699"/>
                        </a:lnSpc>
                        <a:spcBef>
                          <a:spcPts val="165"/>
                        </a:spcBef>
                      </a:pPr>
                      <a:r>
                        <a:rPr sz="950" spc="-65" dirty="0">
                          <a:latin typeface="Arial"/>
                          <a:cs typeface="Arial"/>
                        </a:rPr>
                        <a:t>SurveyGizmo  </a:t>
                      </a:r>
                      <a:r>
                        <a:rPr sz="950" spc="-130" dirty="0">
                          <a:latin typeface="Arial"/>
                          <a:cs typeface="Arial"/>
                        </a:rPr>
                        <a:t>PO 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913138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Denver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0" dirty="0">
                          <a:latin typeface="Arial"/>
                          <a:cs typeface="Arial"/>
                        </a:rPr>
                        <a:t>80291-3138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50" spc="-65" dirty="0">
                          <a:latin typeface="Arial"/>
                          <a:cs typeface="Arial"/>
                        </a:rPr>
                        <a:t>SurveyGizmo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71120" marR="1162050">
                        <a:lnSpc>
                          <a:spcPct val="101699"/>
                        </a:lnSpc>
                      </a:pPr>
                      <a:r>
                        <a:rPr sz="950" spc="-55" dirty="0">
                          <a:latin typeface="Arial"/>
                          <a:cs typeface="Arial"/>
                        </a:rPr>
                        <a:t>4888 Pearl </a:t>
                      </a:r>
                      <a:r>
                        <a:rPr sz="950" spc="-80" dirty="0">
                          <a:latin typeface="Arial"/>
                          <a:cs typeface="Arial"/>
                        </a:rPr>
                        <a:t>East </a:t>
                      </a:r>
                      <a:r>
                        <a:rPr sz="950" spc="-50" dirty="0">
                          <a:latin typeface="Arial"/>
                          <a:cs typeface="Arial"/>
                        </a:rPr>
                        <a:t>Circle, Suite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100W  </a:t>
                      </a:r>
                      <a:r>
                        <a:rPr sz="950" spc="-40" dirty="0">
                          <a:latin typeface="Arial"/>
                          <a:cs typeface="Arial"/>
                        </a:rPr>
                        <a:t>Boulder </a:t>
                      </a:r>
                      <a:r>
                        <a:rPr sz="950" spc="-15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9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80301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7F7F7F"/>
                      </a:solidFill>
                      <a:prstDash val="solid"/>
                    </a:lnL>
                    <a:lnR w="6350">
                      <a:solidFill>
                        <a:srgbClr val="7F7F7F"/>
                      </a:solidFill>
                      <a:prstDash val="solid"/>
                    </a:lnR>
                    <a:lnT w="76200">
                      <a:solidFill>
                        <a:srgbClr val="D8D8D8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4500" y="4545380"/>
            <a:ext cx="23533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Arial"/>
                <a:cs typeface="Arial"/>
              </a:rPr>
              <a:t>Billing </a:t>
            </a:r>
            <a:r>
              <a:rPr sz="1000" spc="-50" dirty="0">
                <a:latin typeface="Arial"/>
                <a:cs typeface="Arial"/>
              </a:rPr>
              <a:t>Questions: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support@surveygizmo.com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350" y="5157825"/>
            <a:ext cx="704850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-55" dirty="0">
                <a:latin typeface="Arial"/>
                <a:cs typeface="Arial"/>
              </a:rPr>
              <a:t>does </a:t>
            </a:r>
            <a:r>
              <a:rPr sz="900" spc="-5" dirty="0">
                <a:latin typeface="Arial"/>
                <a:cs typeface="Arial"/>
              </a:rPr>
              <a:t>not </a:t>
            </a:r>
            <a:r>
              <a:rPr sz="900" spc="-40" dirty="0">
                <a:latin typeface="Arial"/>
                <a:cs typeface="Arial"/>
              </a:rPr>
              <a:t>accept </a:t>
            </a:r>
            <a:r>
              <a:rPr sz="900" spc="-30" dirty="0">
                <a:latin typeface="Arial"/>
                <a:cs typeface="Arial"/>
              </a:rPr>
              <a:t>terms </a:t>
            </a:r>
            <a:r>
              <a:rPr sz="900" spc="-45" dirty="0">
                <a:latin typeface="Arial"/>
                <a:cs typeface="Arial"/>
              </a:rPr>
              <a:t>and </a:t>
            </a:r>
            <a:r>
              <a:rPr sz="900" spc="-30" dirty="0">
                <a:latin typeface="Arial"/>
                <a:cs typeface="Arial"/>
              </a:rPr>
              <a:t>conditions </a:t>
            </a:r>
            <a:r>
              <a:rPr sz="900" dirty="0">
                <a:latin typeface="Arial"/>
                <a:cs typeface="Arial"/>
              </a:rPr>
              <a:t>with </a:t>
            </a:r>
            <a:r>
              <a:rPr sz="900" spc="-50" dirty="0">
                <a:latin typeface="Arial"/>
                <a:cs typeface="Arial"/>
              </a:rPr>
              <a:t>Customer </a:t>
            </a:r>
            <a:r>
              <a:rPr sz="900" spc="-15" dirty="0">
                <a:latin typeface="Arial"/>
                <a:cs typeface="Arial"/>
              </a:rPr>
              <a:t>other </a:t>
            </a:r>
            <a:r>
              <a:rPr sz="900" spc="-25" dirty="0">
                <a:latin typeface="Arial"/>
                <a:cs typeface="Arial"/>
              </a:rPr>
              <a:t>than </a:t>
            </a:r>
            <a:r>
              <a:rPr sz="900" spc="-15" dirty="0">
                <a:latin typeface="Arial"/>
                <a:cs typeface="Arial"/>
              </a:rPr>
              <a:t>the </a:t>
            </a:r>
            <a:r>
              <a:rPr sz="900" spc="-55" dirty="0">
                <a:latin typeface="Arial"/>
                <a:cs typeface="Arial"/>
              </a:rPr>
              <a:t>services </a:t>
            </a:r>
            <a:r>
              <a:rPr sz="900" spc="-35" dirty="0">
                <a:latin typeface="Arial"/>
                <a:cs typeface="Arial"/>
              </a:rPr>
              <a:t>agreement </a:t>
            </a:r>
            <a:r>
              <a:rPr sz="900" spc="-30" dirty="0">
                <a:latin typeface="Arial"/>
                <a:cs typeface="Arial"/>
              </a:rPr>
              <a:t>between </a:t>
            </a: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-45" dirty="0">
                <a:latin typeface="Arial"/>
                <a:cs typeface="Arial"/>
              </a:rPr>
              <a:t>and </a:t>
            </a:r>
            <a:r>
              <a:rPr sz="900" spc="-50" dirty="0">
                <a:latin typeface="Arial"/>
                <a:cs typeface="Arial"/>
              </a:rPr>
              <a:t>Customer  </a:t>
            </a:r>
            <a:r>
              <a:rPr sz="900" spc="-20" dirty="0">
                <a:latin typeface="Arial"/>
                <a:cs typeface="Arial"/>
              </a:rPr>
              <a:t>(the </a:t>
            </a:r>
            <a:r>
              <a:rPr sz="900" spc="-65" dirty="0">
                <a:latin typeface="Arial"/>
                <a:cs typeface="Arial"/>
              </a:rPr>
              <a:t>Services </a:t>
            </a:r>
            <a:r>
              <a:rPr sz="900" spc="-40" dirty="0">
                <a:latin typeface="Arial"/>
                <a:cs typeface="Arial"/>
              </a:rPr>
              <a:t>Agreement). </a:t>
            </a:r>
            <a:r>
              <a:rPr sz="900" spc="-80" dirty="0">
                <a:latin typeface="Arial"/>
                <a:cs typeface="Arial"/>
              </a:rPr>
              <a:t>By </a:t>
            </a:r>
            <a:r>
              <a:rPr sz="900" spc="-45" dirty="0">
                <a:latin typeface="Arial"/>
                <a:cs typeface="Arial"/>
              </a:rPr>
              <a:t>paying </a:t>
            </a:r>
            <a:r>
              <a:rPr sz="900" spc="-25" dirty="0">
                <a:latin typeface="Arial"/>
                <a:cs typeface="Arial"/>
              </a:rPr>
              <a:t>this </a:t>
            </a:r>
            <a:r>
              <a:rPr sz="900" spc="-35" dirty="0">
                <a:latin typeface="Arial"/>
                <a:cs typeface="Arial"/>
              </a:rPr>
              <a:t>invoice, </a:t>
            </a:r>
            <a:r>
              <a:rPr sz="900" spc="-50" dirty="0">
                <a:latin typeface="Arial"/>
                <a:cs typeface="Arial"/>
              </a:rPr>
              <a:t>Customer accepts </a:t>
            </a:r>
            <a:r>
              <a:rPr sz="900" spc="-5" dirty="0">
                <a:latin typeface="Arial"/>
                <a:cs typeface="Arial"/>
              </a:rPr>
              <a:t>that </a:t>
            </a:r>
            <a:r>
              <a:rPr sz="900" spc="-15" dirty="0">
                <a:latin typeface="Arial"/>
                <a:cs typeface="Arial"/>
              </a:rPr>
              <a:t>the </a:t>
            </a:r>
            <a:r>
              <a:rPr sz="900" spc="-65" dirty="0">
                <a:latin typeface="Arial"/>
                <a:cs typeface="Arial"/>
              </a:rPr>
              <a:t>Services </a:t>
            </a:r>
            <a:r>
              <a:rPr sz="900" spc="-40" dirty="0">
                <a:latin typeface="Arial"/>
                <a:cs typeface="Arial"/>
              </a:rPr>
              <a:t>Agreement </a:t>
            </a:r>
            <a:r>
              <a:rPr sz="900" spc="-45" dirty="0">
                <a:latin typeface="Arial"/>
                <a:cs typeface="Arial"/>
              </a:rPr>
              <a:t>shall </a:t>
            </a:r>
            <a:r>
              <a:rPr sz="900" spc="-20" dirty="0">
                <a:latin typeface="Arial"/>
                <a:cs typeface="Arial"/>
              </a:rPr>
              <a:t>control all </a:t>
            </a:r>
            <a:r>
              <a:rPr sz="900" spc="-60" dirty="0">
                <a:latin typeface="Arial"/>
                <a:cs typeface="Arial"/>
              </a:rPr>
              <a:t>SurveyGizmo’s </a:t>
            </a:r>
            <a:r>
              <a:rPr sz="900" spc="-55" dirty="0">
                <a:latin typeface="Arial"/>
                <a:cs typeface="Arial"/>
              </a:rPr>
              <a:t>services </a:t>
            </a:r>
            <a:r>
              <a:rPr sz="900" dirty="0">
                <a:latin typeface="Arial"/>
                <a:cs typeface="Arial"/>
              </a:rPr>
              <a:t>with </a:t>
            </a:r>
            <a:r>
              <a:rPr sz="900" spc="-50" dirty="0">
                <a:latin typeface="Arial"/>
                <a:cs typeface="Arial"/>
              </a:rPr>
              <a:t>Customer,  </a:t>
            </a:r>
            <a:r>
              <a:rPr sz="900" spc="-45" dirty="0">
                <a:latin typeface="Arial"/>
                <a:cs typeface="Arial"/>
              </a:rPr>
              <a:t>and </a:t>
            </a:r>
            <a:r>
              <a:rPr sz="900" spc="-5" dirty="0">
                <a:latin typeface="Arial"/>
                <a:cs typeface="Arial"/>
              </a:rPr>
              <a:t>that </a:t>
            </a:r>
            <a:r>
              <a:rPr sz="900" spc="-50" dirty="0">
                <a:latin typeface="Arial"/>
                <a:cs typeface="Arial"/>
              </a:rPr>
              <a:t>Customer </a:t>
            </a:r>
            <a:r>
              <a:rPr sz="900" spc="-60" dirty="0">
                <a:latin typeface="Arial"/>
                <a:cs typeface="Arial"/>
              </a:rPr>
              <a:t>agrees </a:t>
            </a:r>
            <a:r>
              <a:rPr sz="900" spc="10" dirty="0">
                <a:latin typeface="Arial"/>
                <a:cs typeface="Arial"/>
              </a:rPr>
              <a:t>to </a:t>
            </a:r>
            <a:r>
              <a:rPr sz="900" spc="-40" dirty="0">
                <a:latin typeface="Arial"/>
                <a:cs typeface="Arial"/>
              </a:rPr>
              <a:t>waive </a:t>
            </a:r>
            <a:r>
              <a:rPr sz="900" spc="-50" dirty="0">
                <a:latin typeface="Arial"/>
                <a:cs typeface="Arial"/>
              </a:rPr>
              <a:t>any purchase </a:t>
            </a:r>
            <a:r>
              <a:rPr sz="900" spc="-20" dirty="0">
                <a:latin typeface="Arial"/>
                <a:cs typeface="Arial"/>
              </a:rPr>
              <a:t>order </a:t>
            </a:r>
            <a:r>
              <a:rPr sz="900" spc="-30" dirty="0">
                <a:latin typeface="Arial"/>
                <a:cs typeface="Arial"/>
              </a:rPr>
              <a:t>terms </a:t>
            </a:r>
            <a:r>
              <a:rPr sz="900" spc="-45" dirty="0">
                <a:latin typeface="Arial"/>
                <a:cs typeface="Arial"/>
              </a:rPr>
              <a:t>and</a:t>
            </a:r>
            <a:r>
              <a:rPr sz="900" spc="-19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conditions.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3432" y="342900"/>
            <a:ext cx="38671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75" dirty="0">
                <a:latin typeface="Trebuchet MS"/>
                <a:cs typeface="Trebuchet MS"/>
              </a:rPr>
              <a:t>Wednesday, </a:t>
            </a:r>
            <a:r>
              <a:rPr sz="1100" b="1" spc="-35" dirty="0">
                <a:latin typeface="Trebuchet MS"/>
                <a:cs typeface="Trebuchet MS"/>
              </a:rPr>
              <a:t>March </a:t>
            </a:r>
            <a:r>
              <a:rPr sz="1100" b="1" spc="-100" dirty="0">
                <a:latin typeface="Trebuchet MS"/>
                <a:cs typeface="Trebuchet MS"/>
              </a:rPr>
              <a:t>13, </a:t>
            </a:r>
            <a:r>
              <a:rPr sz="1100" b="1" spc="-90" dirty="0">
                <a:latin typeface="Trebuchet MS"/>
                <a:cs typeface="Trebuchet MS"/>
              </a:rPr>
              <a:t>2019 </a:t>
            </a:r>
            <a:r>
              <a:rPr sz="1100" b="1" spc="-60" dirty="0">
                <a:latin typeface="Trebuchet MS"/>
                <a:cs typeface="Trebuchet MS"/>
              </a:rPr>
              <a:t>at </a:t>
            </a:r>
            <a:r>
              <a:rPr sz="1100" b="1" spc="-95" dirty="0">
                <a:latin typeface="Trebuchet MS"/>
                <a:cs typeface="Trebuchet MS"/>
              </a:rPr>
              <a:t>11:32:11 </a:t>
            </a:r>
            <a:r>
              <a:rPr sz="1100" b="1" spc="55" dirty="0">
                <a:latin typeface="Trebuchet MS"/>
                <a:cs typeface="Trebuchet MS"/>
              </a:rPr>
              <a:t>AM </a:t>
            </a:r>
            <a:r>
              <a:rPr sz="1100" b="1" spc="-75" dirty="0">
                <a:latin typeface="Trebuchet MS"/>
                <a:cs typeface="Trebuchet MS"/>
              </a:rPr>
              <a:t>Eastern </a:t>
            </a:r>
            <a:r>
              <a:rPr sz="1100" b="1" spc="-55" dirty="0">
                <a:latin typeface="Trebuchet MS"/>
                <a:cs typeface="Trebuchet MS"/>
              </a:rPr>
              <a:t>Daylight</a:t>
            </a:r>
            <a:r>
              <a:rPr sz="1100" b="1" spc="-245" dirty="0">
                <a:latin typeface="Trebuchet MS"/>
                <a:cs typeface="Trebuchet MS"/>
              </a:rPr>
              <a:t> </a:t>
            </a:r>
            <a:r>
              <a:rPr sz="1100" b="1" spc="-85" dirty="0">
                <a:latin typeface="Trebuchet MS"/>
                <a:cs typeface="Trebuchet MS"/>
              </a:rPr>
              <a:t>Time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000" y="558800"/>
            <a:ext cx="6502400" cy="0"/>
          </a:xfrm>
          <a:custGeom>
            <a:avLst/>
            <a:gdLst/>
            <a:ahLst/>
            <a:cxnLst/>
            <a:rect l="l" t="t" r="r" b="b"/>
            <a:pathLst>
              <a:path w="6502400">
                <a:moveTo>
                  <a:pt x="0" y="0"/>
                </a:moveTo>
                <a:lnTo>
                  <a:pt x="6502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6164" y="679416"/>
            <a:ext cx="4267835" cy="65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100" spc="-50" dirty="0">
                <a:latin typeface="Trebuchet MS"/>
                <a:cs typeface="Trebuchet MS"/>
              </a:rPr>
              <a:t>Amtrak: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eTicket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and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Receipt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for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rebuchet MS"/>
                <a:cs typeface="Trebuchet MS"/>
              </a:rPr>
              <a:t>Your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03/14/2019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Trip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-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15" dirty="0">
                <a:latin typeface="Trebuchet MS"/>
                <a:cs typeface="Trebuchet MS"/>
              </a:rPr>
              <a:t>MATTHEW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rebuchet MS"/>
                <a:cs typeface="Trebuchet MS"/>
              </a:rPr>
              <a:t>BARGE  </a:t>
            </a:r>
            <a:r>
              <a:rPr sz="1100" spc="-45" dirty="0">
                <a:latin typeface="Trebuchet MS"/>
                <a:cs typeface="Trebuchet MS"/>
              </a:rPr>
              <a:t>Wednesday, </a:t>
            </a:r>
            <a:r>
              <a:rPr sz="1100" dirty="0">
                <a:latin typeface="Trebuchet MS"/>
                <a:cs typeface="Trebuchet MS"/>
              </a:rPr>
              <a:t>March </a:t>
            </a:r>
            <a:r>
              <a:rPr sz="1100" spc="-50" dirty="0">
                <a:latin typeface="Trebuchet MS"/>
                <a:cs typeface="Trebuchet MS"/>
              </a:rPr>
              <a:t>13, </a:t>
            </a:r>
            <a:r>
              <a:rPr sz="1100" spc="-10" dirty="0">
                <a:latin typeface="Trebuchet MS"/>
                <a:cs typeface="Trebuchet MS"/>
              </a:rPr>
              <a:t>2019 </a:t>
            </a:r>
            <a:r>
              <a:rPr sz="1100" spc="-60" dirty="0">
                <a:latin typeface="Trebuchet MS"/>
                <a:cs typeface="Trebuchet MS"/>
              </a:rPr>
              <a:t>at </a:t>
            </a:r>
            <a:r>
              <a:rPr sz="1100" spc="-35" dirty="0">
                <a:latin typeface="Trebuchet MS"/>
                <a:cs typeface="Trebuchet MS"/>
              </a:rPr>
              <a:t>11:28:12 </a:t>
            </a:r>
            <a:r>
              <a:rPr sz="1100" spc="90" dirty="0">
                <a:latin typeface="Trebuchet MS"/>
                <a:cs typeface="Trebuchet MS"/>
              </a:rPr>
              <a:t>AM </a:t>
            </a:r>
            <a:r>
              <a:rPr sz="1100" spc="-40" dirty="0">
                <a:latin typeface="Trebuchet MS"/>
                <a:cs typeface="Trebuchet MS"/>
              </a:rPr>
              <a:t>Eastern Daylight </a:t>
            </a:r>
            <a:r>
              <a:rPr sz="1100" spc="-60" dirty="0">
                <a:latin typeface="Trebuchet MS"/>
                <a:cs typeface="Trebuchet MS"/>
              </a:rPr>
              <a:t>Time  </a:t>
            </a:r>
            <a:r>
              <a:rPr sz="1100" spc="-45" dirty="0">
                <a:latin typeface="Trebuchet MS"/>
                <a:cs typeface="Trebuchet MS"/>
                <a:hlinkClick r:id="rId2"/>
              </a:rPr>
              <a:t>etickets@amtrak.com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075" y="679416"/>
            <a:ext cx="504190" cy="864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100" b="1" spc="-60" dirty="0">
                <a:latin typeface="Trebuchet MS"/>
                <a:cs typeface="Trebuchet MS"/>
              </a:rPr>
              <a:t>Subj</a:t>
            </a:r>
            <a:r>
              <a:rPr sz="1100" b="1" spc="-70" dirty="0">
                <a:latin typeface="Trebuchet MS"/>
                <a:cs typeface="Trebuchet MS"/>
              </a:rPr>
              <a:t>e</a:t>
            </a:r>
            <a:r>
              <a:rPr sz="1100" b="1" spc="-95" dirty="0">
                <a:latin typeface="Trebuchet MS"/>
                <a:cs typeface="Trebuchet MS"/>
              </a:rPr>
              <a:t>c</a:t>
            </a:r>
            <a:r>
              <a:rPr sz="1100" b="1" spc="-65" dirty="0">
                <a:latin typeface="Trebuchet MS"/>
                <a:cs typeface="Trebuchet MS"/>
              </a:rPr>
              <a:t>t:  </a:t>
            </a:r>
            <a:r>
              <a:rPr sz="1100" b="1" spc="-60" dirty="0">
                <a:latin typeface="Trebuchet MS"/>
                <a:cs typeface="Trebuchet MS"/>
              </a:rPr>
              <a:t>Date:  </a:t>
            </a:r>
            <a:r>
              <a:rPr sz="1100" b="1" spc="-75" dirty="0">
                <a:latin typeface="Trebuchet MS"/>
                <a:cs typeface="Trebuchet MS"/>
              </a:rPr>
              <a:t>From:  </a:t>
            </a:r>
            <a:r>
              <a:rPr sz="1100" b="1" spc="-114" dirty="0">
                <a:latin typeface="Trebuchet MS"/>
                <a:cs typeface="Trebuchet MS"/>
              </a:rPr>
              <a:t>To: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075" y="1555883"/>
            <a:ext cx="331152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45" dirty="0">
                <a:latin typeface="Trebuchet MS"/>
                <a:cs typeface="Trebuchet MS"/>
              </a:rPr>
              <a:t>AEachments: </a:t>
            </a:r>
            <a:r>
              <a:rPr sz="1100" spc="-40" dirty="0">
                <a:latin typeface="Trebuchet MS"/>
                <a:cs typeface="Trebuchet MS"/>
              </a:rPr>
              <a:t>Barge </a:t>
            </a:r>
            <a:r>
              <a:rPr sz="1100" spc="-20" dirty="0">
                <a:latin typeface="Trebuchet MS"/>
                <a:cs typeface="Trebuchet MS"/>
              </a:rPr>
              <a:t>Matthew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201903131128120469.pdf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2375" y="2298700"/>
            <a:ext cx="3490595" cy="1354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0" dirty="0">
                <a:solidFill>
                  <a:srgbClr val="CC0000"/>
                </a:solidFill>
                <a:latin typeface="Verdana"/>
                <a:cs typeface="Verdana"/>
              </a:rPr>
              <a:t>SALES</a:t>
            </a:r>
            <a:r>
              <a:rPr sz="1100" b="1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100" b="1" spc="15" dirty="0">
                <a:solidFill>
                  <a:srgbClr val="CC0000"/>
                </a:solidFill>
                <a:latin typeface="Verdana"/>
                <a:cs typeface="Verdana"/>
              </a:rPr>
              <a:t>RECEIPT</a:t>
            </a:r>
            <a:endParaRPr sz="1100">
              <a:latin typeface="Verdana"/>
              <a:cs typeface="Verdana"/>
            </a:endParaRPr>
          </a:p>
          <a:p>
            <a:pPr marL="12700" marR="879475">
              <a:lnSpc>
                <a:spcPct val="130700"/>
              </a:lnSpc>
              <a:spcBef>
                <a:spcPts val="525"/>
              </a:spcBef>
            </a:pPr>
            <a:r>
              <a:rPr sz="1100" spc="5" dirty="0">
                <a:latin typeface="Verdana"/>
                <a:cs typeface="Verdana"/>
              </a:rPr>
              <a:t>Purchased: </a:t>
            </a:r>
            <a:r>
              <a:rPr sz="1100" spc="15" dirty="0">
                <a:latin typeface="Verdana"/>
                <a:cs typeface="Verdana"/>
              </a:rPr>
              <a:t>03/13/2019 </a:t>
            </a:r>
            <a:r>
              <a:rPr sz="1100" spc="10" dirty="0">
                <a:latin typeface="Verdana"/>
                <a:cs typeface="Verdana"/>
              </a:rPr>
              <a:t>8:28 </a:t>
            </a:r>
            <a:r>
              <a:rPr sz="1100" spc="15" dirty="0">
                <a:latin typeface="Verdana"/>
                <a:cs typeface="Verdana"/>
              </a:rPr>
              <a:t>AM PT  </a:t>
            </a:r>
            <a:r>
              <a:rPr sz="1100" spc="10" dirty="0">
                <a:latin typeface="Verdana"/>
                <a:cs typeface="Verdana"/>
              </a:rPr>
              <a:t>Thank you for your</a:t>
            </a:r>
            <a:r>
              <a:rPr sz="1100" spc="-20" dirty="0">
                <a:latin typeface="Verdana"/>
                <a:cs typeface="Verdana"/>
              </a:rPr>
              <a:t> </a:t>
            </a:r>
            <a:r>
              <a:rPr sz="1100" spc="5" dirty="0">
                <a:latin typeface="Verdana"/>
                <a:cs typeface="Verdana"/>
              </a:rPr>
              <a:t>purchase.</a:t>
            </a:r>
            <a:endParaRPr sz="1100">
              <a:latin typeface="Verdana"/>
              <a:cs typeface="Verdana"/>
            </a:endParaRPr>
          </a:p>
          <a:p>
            <a:pPr marL="393700" indent="-238125">
              <a:lnSpc>
                <a:spcPct val="100000"/>
              </a:lnSpc>
              <a:spcBef>
                <a:spcPts val="1115"/>
              </a:spcBef>
              <a:buAutoNum type="arabicPeriod"/>
              <a:tabLst>
                <a:tab pos="394335" algn="l"/>
              </a:tabLst>
            </a:pPr>
            <a:r>
              <a:rPr sz="1100" spc="5" dirty="0">
                <a:latin typeface="Verdana"/>
                <a:cs typeface="Verdana"/>
              </a:rPr>
              <a:t>Retain this </a:t>
            </a:r>
            <a:r>
              <a:rPr sz="1100" spc="10" dirty="0">
                <a:latin typeface="Verdana"/>
                <a:cs typeface="Verdana"/>
              </a:rPr>
              <a:t>receipt for your</a:t>
            </a:r>
            <a:r>
              <a:rPr sz="1100" spc="-10" dirty="0">
                <a:latin typeface="Verdana"/>
                <a:cs typeface="Verdana"/>
              </a:rPr>
              <a:t> </a:t>
            </a:r>
            <a:r>
              <a:rPr sz="1100" spc="10" dirty="0">
                <a:latin typeface="Verdana"/>
                <a:cs typeface="Verdana"/>
              </a:rPr>
              <a:t>records.</a:t>
            </a:r>
            <a:endParaRPr sz="1100">
              <a:latin typeface="Verdana"/>
              <a:cs typeface="Verdana"/>
            </a:endParaRPr>
          </a:p>
          <a:p>
            <a:pPr marL="393700" marR="5080" indent="-238125">
              <a:lnSpc>
                <a:spcPct val="102299"/>
              </a:lnSpc>
              <a:buAutoNum type="arabicPeriod"/>
              <a:tabLst>
                <a:tab pos="394335" algn="l"/>
              </a:tabLst>
            </a:pPr>
            <a:r>
              <a:rPr sz="1100" spc="5" dirty="0">
                <a:latin typeface="Verdana"/>
                <a:cs typeface="Verdana"/>
              </a:rPr>
              <a:t>Print </a:t>
            </a:r>
            <a:r>
              <a:rPr sz="1100" spc="10" dirty="0">
                <a:latin typeface="Verdana"/>
                <a:cs typeface="Verdana"/>
              </a:rPr>
              <a:t>the attached </a:t>
            </a:r>
            <a:r>
              <a:rPr sz="1100" spc="-5" dirty="0">
                <a:latin typeface="Verdana"/>
                <a:cs typeface="Verdana"/>
              </a:rPr>
              <a:t>eTicket </a:t>
            </a:r>
            <a:r>
              <a:rPr sz="1100" spc="15" dirty="0">
                <a:latin typeface="Verdana"/>
                <a:cs typeface="Verdana"/>
              </a:rPr>
              <a:t>and </a:t>
            </a:r>
            <a:r>
              <a:rPr sz="1100" spc="10" dirty="0">
                <a:latin typeface="Verdana"/>
                <a:cs typeface="Verdana"/>
              </a:rPr>
              <a:t>carry </a:t>
            </a:r>
            <a:r>
              <a:rPr sz="1100" spc="5" dirty="0">
                <a:latin typeface="Verdana"/>
                <a:cs typeface="Verdana"/>
              </a:rPr>
              <a:t>during  </a:t>
            </a:r>
            <a:r>
              <a:rPr sz="1100" spc="10" dirty="0">
                <a:latin typeface="Verdana"/>
                <a:cs typeface="Verdana"/>
              </a:rPr>
              <a:t>your</a:t>
            </a:r>
            <a:r>
              <a:rPr sz="1100" dirty="0">
                <a:latin typeface="Verdana"/>
                <a:cs typeface="Verdana"/>
              </a:rPr>
              <a:t> </a:t>
            </a:r>
            <a:r>
              <a:rPr sz="1100" spc="5" dirty="0">
                <a:latin typeface="Verdana"/>
                <a:cs typeface="Verdana"/>
              </a:rPr>
              <a:t>trip.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0067" y="2580582"/>
            <a:ext cx="1582420" cy="9309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Merchant ID</a:t>
            </a:r>
            <a:r>
              <a:rPr sz="950" spc="-1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00751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1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Massachusetts </a:t>
            </a:r>
            <a:r>
              <a:rPr sz="950" dirty="0">
                <a:solidFill>
                  <a:srgbClr val="333333"/>
                </a:solidFill>
                <a:latin typeface="Verdana"/>
                <a:cs typeface="Verdana"/>
              </a:rPr>
              <a:t>Ave</a:t>
            </a:r>
            <a:r>
              <a:rPr sz="95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20" dirty="0">
                <a:solidFill>
                  <a:srgbClr val="333333"/>
                </a:solidFill>
                <a:latin typeface="Verdana"/>
                <a:cs typeface="Verdana"/>
              </a:rPr>
              <a:t>NW 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Washington,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DC 20001 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800-USA-RAIL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Amtrak.com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375" y="3776027"/>
            <a:ext cx="5429250" cy="14084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solidFill>
                  <a:srgbClr val="003E89"/>
                </a:solidFill>
                <a:latin typeface="Verdana"/>
                <a:cs typeface="Verdana"/>
              </a:rPr>
              <a:t>Reservation </a:t>
            </a:r>
            <a:r>
              <a:rPr sz="1800" b="1" dirty="0">
                <a:solidFill>
                  <a:srgbClr val="003E89"/>
                </a:solidFill>
                <a:latin typeface="Verdana"/>
                <a:cs typeface="Verdana"/>
              </a:rPr>
              <a:t>Number</a:t>
            </a:r>
            <a:r>
              <a:rPr sz="1800" b="1" spc="-1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003E89"/>
                </a:solidFill>
                <a:latin typeface="Verdana"/>
                <a:cs typeface="Verdana"/>
              </a:rPr>
              <a:t>-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250" b="1" spc="20" dirty="0">
                <a:solidFill>
                  <a:srgbClr val="333333"/>
                </a:solidFill>
                <a:latin typeface="Verdana"/>
                <a:cs typeface="Verdana"/>
              </a:rPr>
              <a:t>NEW </a:t>
            </a:r>
            <a:r>
              <a:rPr sz="1250" b="1" spc="15" dirty="0">
                <a:solidFill>
                  <a:srgbClr val="333333"/>
                </a:solidFill>
                <a:latin typeface="Verdana"/>
                <a:cs typeface="Verdana"/>
              </a:rPr>
              <a:t>YORK PENN, NY </a:t>
            </a:r>
            <a:r>
              <a:rPr sz="1250" b="1" spc="10" dirty="0">
                <a:solidFill>
                  <a:srgbClr val="333333"/>
                </a:solidFill>
                <a:latin typeface="Verdana"/>
                <a:cs typeface="Verdana"/>
              </a:rPr>
              <a:t>- </a:t>
            </a:r>
            <a:r>
              <a:rPr sz="1250" b="1" spc="15" dirty="0">
                <a:solidFill>
                  <a:srgbClr val="333333"/>
                </a:solidFill>
                <a:latin typeface="Verdana"/>
                <a:cs typeface="Verdana"/>
              </a:rPr>
              <a:t>BALTIMORE PENN, </a:t>
            </a:r>
            <a:r>
              <a:rPr sz="1250" b="1" spc="20" dirty="0">
                <a:solidFill>
                  <a:srgbClr val="333333"/>
                </a:solidFill>
                <a:latin typeface="Verdana"/>
                <a:cs typeface="Verdana"/>
              </a:rPr>
              <a:t>MD</a:t>
            </a:r>
            <a:r>
              <a:rPr sz="1250" b="1" spc="-6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250" b="1" spc="10" dirty="0">
                <a:solidFill>
                  <a:srgbClr val="333333"/>
                </a:solidFill>
                <a:latin typeface="Verdana"/>
                <a:cs typeface="Verdana"/>
              </a:rPr>
              <a:t>(Round-Trip)</a:t>
            </a: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15" dirty="0">
                <a:solidFill>
                  <a:srgbClr val="333333"/>
                </a:solidFill>
                <a:latin typeface="Verdana"/>
                <a:cs typeface="Verdana"/>
              </a:rPr>
              <a:t>MARCH </a:t>
            </a:r>
            <a:r>
              <a:rPr sz="1100" spc="10" dirty="0">
                <a:solidFill>
                  <a:srgbClr val="333333"/>
                </a:solidFill>
                <a:latin typeface="Verdana"/>
                <a:cs typeface="Verdana"/>
              </a:rPr>
              <a:t>13,</a:t>
            </a:r>
            <a:r>
              <a:rPr sz="1100" spc="-1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333333"/>
                </a:solidFill>
                <a:latin typeface="Verdana"/>
                <a:cs typeface="Verdana"/>
              </a:rPr>
              <a:t>2019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003E89"/>
                </a:solidFill>
                <a:latin typeface="Verdana"/>
                <a:cs typeface="Verdana"/>
              </a:rPr>
              <a:t>Billing</a:t>
            </a:r>
            <a:r>
              <a:rPr sz="140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400">
              <a:latin typeface="Verdana"/>
              <a:cs typeface="Verdan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35075" y="5221287"/>
          <a:ext cx="5834380" cy="124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7989"/>
                <a:gridCol w="106044"/>
                <a:gridCol w="2146935"/>
                <a:gridCol w="1033779"/>
                <a:gridCol w="832485"/>
              </a:tblGrid>
              <a:tr h="269875">
                <a:tc gridSpan="5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MATTHEW </a:t>
                      </a:r>
                      <a:r>
                        <a:rPr sz="110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BARGE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55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(Purchase)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12395" marB="0"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5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Total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$425.00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8382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35075" y="6710667"/>
          <a:ext cx="5834380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0260"/>
                <a:gridCol w="1495425"/>
                <a:gridCol w="973455"/>
              </a:tblGrid>
              <a:tr h="26797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</a:pPr>
                      <a:r>
                        <a:rPr sz="1400" spc="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Purchase </a:t>
                      </a:r>
                      <a:r>
                        <a:rPr sz="1400" spc="1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Summary </a:t>
                      </a:r>
                      <a:r>
                        <a:rPr sz="1400" spc="10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400" spc="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Ticket</a:t>
                      </a:r>
                      <a:r>
                        <a:rPr sz="1400" spc="-1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10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Number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742950">
                <a:tc gridSpan="3">
                  <a:txBody>
                    <a:bodyPr/>
                    <a:lstStyle/>
                    <a:p>
                      <a:pPr marL="57150" marR="459740">
                        <a:lnSpc>
                          <a:spcPct val="102299"/>
                        </a:lnSpc>
                        <a:spcBef>
                          <a:spcPts val="630"/>
                        </a:spcBef>
                      </a:pP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2109: </a:t>
                      </a:r>
                      <a:r>
                        <a:rPr sz="11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NEW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YORK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STATION),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NY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 STATION),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</a:t>
                      </a:r>
                      <a:endParaRPr sz="1100">
                        <a:latin typeface="Verdana"/>
                        <a:cs typeface="Verdana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8:00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AM, </a:t>
                      </a:r>
                      <a:r>
                        <a:rPr sz="95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Thursday,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March </a:t>
                      </a: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14,</a:t>
                      </a:r>
                      <a:r>
                        <a:rPr sz="950" spc="-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8001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092700" y="2311400"/>
            <a:ext cx="1971675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6194" y="1367878"/>
            <a:ext cx="1881505" cy="191770"/>
          </a:xfrm>
          <a:custGeom>
            <a:avLst/>
            <a:gdLst/>
            <a:ahLst/>
            <a:cxnLst/>
            <a:rect l="l" t="t" r="r" b="b"/>
            <a:pathLst>
              <a:path w="1881504" h="191769">
                <a:moveTo>
                  <a:pt x="0" y="191312"/>
                </a:moveTo>
                <a:lnTo>
                  <a:pt x="1881454" y="191312"/>
                </a:lnTo>
                <a:lnTo>
                  <a:pt x="1881454" y="0"/>
                </a:lnTo>
                <a:lnTo>
                  <a:pt x="0" y="0"/>
                </a:lnTo>
                <a:lnTo>
                  <a:pt x="0" y="191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5125" y="3922128"/>
            <a:ext cx="990600" cy="314325"/>
          </a:xfrm>
          <a:custGeom>
            <a:avLst/>
            <a:gdLst/>
            <a:ahLst/>
            <a:cxnLst/>
            <a:rect l="l" t="t" r="r" b="b"/>
            <a:pathLst>
              <a:path w="990600" h="314325">
                <a:moveTo>
                  <a:pt x="0" y="314325"/>
                </a:moveTo>
                <a:lnTo>
                  <a:pt x="990066" y="314325"/>
                </a:lnTo>
                <a:lnTo>
                  <a:pt x="990066" y="0"/>
                </a:lnTo>
                <a:lnTo>
                  <a:pt x="0" y="0"/>
                </a:lnTo>
                <a:lnTo>
                  <a:pt x="0" y="314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9525" y="6004750"/>
            <a:ext cx="2562860" cy="196850"/>
          </a:xfrm>
          <a:custGeom>
            <a:avLst/>
            <a:gdLst/>
            <a:ahLst/>
            <a:cxnLst/>
            <a:rect l="l" t="t" r="r" b="b"/>
            <a:pathLst>
              <a:path w="2562860" h="196850">
                <a:moveTo>
                  <a:pt x="0" y="0"/>
                </a:moveTo>
                <a:lnTo>
                  <a:pt x="0" y="196456"/>
                </a:lnTo>
                <a:lnTo>
                  <a:pt x="2562275" y="196456"/>
                </a:lnTo>
                <a:lnTo>
                  <a:pt x="2562275" y="30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9525" y="6207785"/>
            <a:ext cx="1960880" cy="193675"/>
          </a:xfrm>
          <a:custGeom>
            <a:avLst/>
            <a:gdLst/>
            <a:ahLst/>
            <a:cxnLst/>
            <a:rect l="l" t="t" r="r" b="b"/>
            <a:pathLst>
              <a:path w="1960880" h="193675">
                <a:moveTo>
                  <a:pt x="0" y="193446"/>
                </a:moveTo>
                <a:lnTo>
                  <a:pt x="1960524" y="193446"/>
                </a:lnTo>
                <a:lnTo>
                  <a:pt x="1960524" y="0"/>
                </a:lnTo>
                <a:lnTo>
                  <a:pt x="0" y="0"/>
                </a:lnTo>
                <a:lnTo>
                  <a:pt x="0" y="193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41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5075" y="5073650"/>
            <a:ext cx="5829300" cy="0"/>
          </a:xfrm>
          <a:custGeom>
            <a:avLst/>
            <a:gdLst/>
            <a:ahLst/>
            <a:cxnLst/>
            <a:rect l="l" t="t" r="r" b="b"/>
            <a:pathLst>
              <a:path w="5829300">
                <a:moveTo>
                  <a:pt x="0" y="0"/>
                </a:moveTo>
                <a:lnTo>
                  <a:pt x="5829300" y="0"/>
                </a:lnTo>
              </a:path>
            </a:pathLst>
          </a:custGeom>
          <a:ln w="9525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075" y="5083175"/>
            <a:ext cx="5829300" cy="0"/>
          </a:xfrm>
          <a:custGeom>
            <a:avLst/>
            <a:gdLst/>
            <a:ahLst/>
            <a:cxnLst/>
            <a:rect l="l" t="t" r="r" b="b"/>
            <a:pathLst>
              <a:path w="5829300">
                <a:moveTo>
                  <a:pt x="0" y="0"/>
                </a:moveTo>
                <a:lnTo>
                  <a:pt x="5829300" y="0"/>
                </a:lnTo>
              </a:path>
            </a:pathLst>
          </a:custGeom>
          <a:ln w="9525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5075" y="5068887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5" y="0"/>
                </a:moveTo>
                <a:lnTo>
                  <a:pt x="0" y="0"/>
                </a:lnTo>
                <a:lnTo>
                  <a:pt x="0" y="19050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4850" y="5068887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5" y="0"/>
                </a:moveTo>
                <a:lnTo>
                  <a:pt x="0" y="9525"/>
                </a:lnTo>
                <a:lnTo>
                  <a:pt x="0" y="19050"/>
                </a:lnTo>
                <a:lnTo>
                  <a:pt x="9525" y="19050"/>
                </a:lnTo>
                <a:lnTo>
                  <a:pt x="952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35075" y="635000"/>
          <a:ext cx="5834380" cy="3014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775"/>
              </a:tblGrid>
              <a:tr h="7188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5198745" algn="l"/>
                        </a:tabLst>
                      </a:pP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ACELA </a:t>
                      </a: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EXPRESS BUSINESS</a:t>
                      </a:r>
                      <a:r>
                        <a:rPr sz="950" spc="3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CL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5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$256.00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950" b="1" spc="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Ticket </a:t>
                      </a:r>
                      <a:r>
                        <a:rPr sz="950" b="1" spc="15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Terms </a:t>
                      </a:r>
                      <a:r>
                        <a:rPr sz="950" b="1" spc="2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50" b="1" spc="-15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spc="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Conditions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ACELA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EXPRESS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SERVICE,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NO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PARTIAL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REFUND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IF USED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ON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OTHER</a:t>
                      </a:r>
                      <a:r>
                        <a:rPr sz="90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SERVICE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762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1490345" algn="l"/>
                        </a:tabLst>
                      </a:pPr>
                      <a:r>
                        <a:rPr sz="11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	$256.00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marL="57150" marR="635635">
                        <a:lnSpc>
                          <a:spcPct val="102299"/>
                        </a:lnSpc>
                        <a:spcBef>
                          <a:spcPts val="370"/>
                        </a:spcBef>
                      </a:pP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94: BALTIMORE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STATION), </a:t>
                      </a:r>
                      <a:r>
                        <a:rPr sz="11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1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NEW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YORK </a:t>
                      </a:r>
                      <a:r>
                        <a:rPr sz="11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 STATION),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NY</a:t>
                      </a:r>
                      <a:endParaRPr sz="1100">
                        <a:latin typeface="Verdana"/>
                        <a:cs typeface="Verdana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2:43 PM, </a:t>
                      </a:r>
                      <a:r>
                        <a:rPr sz="95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Thursday,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March </a:t>
                      </a: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14,</a:t>
                      </a:r>
                      <a:r>
                        <a:rPr sz="95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198745" algn="l"/>
                        </a:tabLst>
                      </a:pP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5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5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5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$169.00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50" b="1" spc="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Ticket </a:t>
                      </a:r>
                      <a:r>
                        <a:rPr sz="950" b="1" spc="15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Terms </a:t>
                      </a:r>
                      <a:r>
                        <a:rPr sz="950" b="1" spc="2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50" b="1" spc="-15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spc="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Conditions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NER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FLEX,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TRVL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SUN,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 OR 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FRI. 1 </a:t>
                      </a:r>
                      <a:r>
                        <a:rPr sz="900" spc="-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DAY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ADV RES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REQUIRED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699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1490345" algn="l"/>
                        </a:tabLst>
                      </a:pPr>
                      <a:r>
                        <a:rPr sz="11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	$169.00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2814955" algn="l"/>
                        </a:tabLst>
                      </a:pP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</a:t>
                      </a:r>
                      <a:r>
                        <a:rPr sz="1100" b="1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Charged</a:t>
                      </a:r>
                      <a:r>
                        <a:rPr sz="1100" b="1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1100" b="1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Amtra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k	$425.00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BE4F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39837" y="4159250"/>
            <a:ext cx="5819775" cy="371475"/>
          </a:xfrm>
          <a:prstGeom prst="rect">
            <a:avLst/>
          </a:prstGeom>
          <a:ln w="9525">
            <a:solidFill>
              <a:srgbClr val="333333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810"/>
              </a:spcBef>
            </a:pPr>
            <a:r>
              <a:rPr sz="1100" spc="15" dirty="0">
                <a:solidFill>
                  <a:srgbClr val="333333"/>
                </a:solidFill>
                <a:latin typeface="Verdana"/>
                <a:cs typeface="Verdana"/>
              </a:rPr>
              <a:t>Matthew</a:t>
            </a:r>
            <a:r>
              <a:rPr sz="110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33333"/>
                </a:solidFill>
                <a:latin typeface="Verdana"/>
                <a:cs typeface="Verdana"/>
              </a:rPr>
              <a:t>Barge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4600" y="5305225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19050" y="38109"/>
                </a:moveTo>
                <a:lnTo>
                  <a:pt x="11633" y="36611"/>
                </a:lnTo>
                <a:lnTo>
                  <a:pt x="5578" y="32527"/>
                </a:lnTo>
                <a:lnTo>
                  <a:pt x="1496" y="26472"/>
                </a:lnTo>
                <a:lnTo>
                  <a:pt x="0" y="19059"/>
                </a:lnTo>
                <a:lnTo>
                  <a:pt x="1496" y="11641"/>
                </a:lnTo>
                <a:lnTo>
                  <a:pt x="5578" y="5583"/>
                </a:lnTo>
                <a:lnTo>
                  <a:pt x="11633" y="1498"/>
                </a:lnTo>
                <a:lnTo>
                  <a:pt x="19050" y="0"/>
                </a:lnTo>
                <a:lnTo>
                  <a:pt x="26466" y="1498"/>
                </a:lnTo>
                <a:lnTo>
                  <a:pt x="32521" y="5583"/>
                </a:lnTo>
                <a:lnTo>
                  <a:pt x="36603" y="11641"/>
                </a:lnTo>
                <a:lnTo>
                  <a:pt x="38100" y="19059"/>
                </a:lnTo>
                <a:lnTo>
                  <a:pt x="36603" y="26472"/>
                </a:lnTo>
                <a:lnTo>
                  <a:pt x="32521" y="32527"/>
                </a:lnTo>
                <a:lnTo>
                  <a:pt x="26466" y="36611"/>
                </a:lnTo>
                <a:lnTo>
                  <a:pt x="19050" y="3810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4600" y="5305225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38100" y="19059"/>
                </a:moveTo>
                <a:lnTo>
                  <a:pt x="36603" y="26472"/>
                </a:lnTo>
                <a:lnTo>
                  <a:pt x="32521" y="32527"/>
                </a:lnTo>
                <a:lnTo>
                  <a:pt x="26466" y="36611"/>
                </a:lnTo>
                <a:lnTo>
                  <a:pt x="19050" y="38109"/>
                </a:lnTo>
                <a:lnTo>
                  <a:pt x="11633" y="36611"/>
                </a:lnTo>
                <a:lnTo>
                  <a:pt x="5578" y="32527"/>
                </a:lnTo>
                <a:lnTo>
                  <a:pt x="1496" y="26472"/>
                </a:lnTo>
                <a:lnTo>
                  <a:pt x="0" y="19059"/>
                </a:lnTo>
                <a:lnTo>
                  <a:pt x="1496" y="11641"/>
                </a:lnTo>
                <a:lnTo>
                  <a:pt x="5578" y="5583"/>
                </a:lnTo>
                <a:lnTo>
                  <a:pt x="11633" y="1498"/>
                </a:lnTo>
                <a:lnTo>
                  <a:pt x="19050" y="0"/>
                </a:lnTo>
                <a:lnTo>
                  <a:pt x="26466" y="1498"/>
                </a:lnTo>
                <a:lnTo>
                  <a:pt x="32521" y="5583"/>
                </a:lnTo>
                <a:lnTo>
                  <a:pt x="36603" y="11641"/>
                </a:lnTo>
                <a:lnTo>
                  <a:pt x="38100" y="19059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4581" y="561008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38099"/>
                </a:moveTo>
                <a:lnTo>
                  <a:pt x="11633" y="36602"/>
                </a:lnTo>
                <a:lnTo>
                  <a:pt x="5578" y="32518"/>
                </a:lnTo>
                <a:lnTo>
                  <a:pt x="1496" y="26462"/>
                </a:lnTo>
                <a:lnTo>
                  <a:pt x="0" y="19049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49" y="0"/>
                </a:lnTo>
                <a:lnTo>
                  <a:pt x="26466" y="1496"/>
                </a:lnTo>
                <a:lnTo>
                  <a:pt x="32521" y="5578"/>
                </a:lnTo>
                <a:lnTo>
                  <a:pt x="36603" y="11633"/>
                </a:lnTo>
                <a:lnTo>
                  <a:pt x="38099" y="19049"/>
                </a:lnTo>
                <a:lnTo>
                  <a:pt x="36603" y="26462"/>
                </a:lnTo>
                <a:lnTo>
                  <a:pt x="32521" y="32518"/>
                </a:lnTo>
                <a:lnTo>
                  <a:pt x="26466" y="36602"/>
                </a:lnTo>
                <a:lnTo>
                  <a:pt x="19049" y="380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4581" y="561008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099" y="19049"/>
                </a:moveTo>
                <a:lnTo>
                  <a:pt x="36603" y="26462"/>
                </a:lnTo>
                <a:lnTo>
                  <a:pt x="32521" y="32518"/>
                </a:lnTo>
                <a:lnTo>
                  <a:pt x="26466" y="36602"/>
                </a:lnTo>
                <a:lnTo>
                  <a:pt x="19049" y="38099"/>
                </a:lnTo>
                <a:lnTo>
                  <a:pt x="11633" y="36602"/>
                </a:lnTo>
                <a:lnTo>
                  <a:pt x="5578" y="32518"/>
                </a:lnTo>
                <a:lnTo>
                  <a:pt x="1496" y="26462"/>
                </a:lnTo>
                <a:lnTo>
                  <a:pt x="0" y="19049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49" y="0"/>
                </a:lnTo>
                <a:lnTo>
                  <a:pt x="26466" y="1496"/>
                </a:lnTo>
                <a:lnTo>
                  <a:pt x="32521" y="5578"/>
                </a:lnTo>
                <a:lnTo>
                  <a:pt x="36603" y="11633"/>
                </a:lnTo>
                <a:lnTo>
                  <a:pt x="38099" y="19049"/>
                </a:lnTo>
                <a:close/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4558" y="576252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38099"/>
                </a:moveTo>
                <a:lnTo>
                  <a:pt x="11633" y="36602"/>
                </a:lnTo>
                <a:lnTo>
                  <a:pt x="5578" y="32518"/>
                </a:lnTo>
                <a:lnTo>
                  <a:pt x="1496" y="26462"/>
                </a:lnTo>
                <a:lnTo>
                  <a:pt x="0" y="19049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49" y="0"/>
                </a:lnTo>
                <a:lnTo>
                  <a:pt x="26466" y="1496"/>
                </a:lnTo>
                <a:lnTo>
                  <a:pt x="32521" y="5578"/>
                </a:lnTo>
                <a:lnTo>
                  <a:pt x="36603" y="11633"/>
                </a:lnTo>
                <a:lnTo>
                  <a:pt x="38099" y="19049"/>
                </a:lnTo>
                <a:lnTo>
                  <a:pt x="36603" y="26462"/>
                </a:lnTo>
                <a:lnTo>
                  <a:pt x="32521" y="32518"/>
                </a:lnTo>
                <a:lnTo>
                  <a:pt x="26466" y="36602"/>
                </a:lnTo>
                <a:lnTo>
                  <a:pt x="19049" y="380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4558" y="576252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099" y="19049"/>
                </a:moveTo>
                <a:lnTo>
                  <a:pt x="36603" y="26462"/>
                </a:lnTo>
                <a:lnTo>
                  <a:pt x="32521" y="32518"/>
                </a:lnTo>
                <a:lnTo>
                  <a:pt x="26466" y="36602"/>
                </a:lnTo>
                <a:lnTo>
                  <a:pt x="19049" y="38099"/>
                </a:lnTo>
                <a:lnTo>
                  <a:pt x="11633" y="36602"/>
                </a:lnTo>
                <a:lnTo>
                  <a:pt x="5578" y="32518"/>
                </a:lnTo>
                <a:lnTo>
                  <a:pt x="1496" y="26462"/>
                </a:lnTo>
                <a:lnTo>
                  <a:pt x="0" y="19049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49" y="0"/>
                </a:lnTo>
                <a:lnTo>
                  <a:pt x="26466" y="1496"/>
                </a:lnTo>
                <a:lnTo>
                  <a:pt x="32521" y="5578"/>
                </a:lnTo>
                <a:lnTo>
                  <a:pt x="36603" y="11633"/>
                </a:lnTo>
                <a:lnTo>
                  <a:pt x="38099" y="19049"/>
                </a:lnTo>
                <a:close/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4533" y="682931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38099"/>
                </a:moveTo>
                <a:lnTo>
                  <a:pt x="11633" y="36603"/>
                </a:lnTo>
                <a:lnTo>
                  <a:pt x="5578" y="32521"/>
                </a:lnTo>
                <a:lnTo>
                  <a:pt x="1496" y="26466"/>
                </a:lnTo>
                <a:lnTo>
                  <a:pt x="0" y="19049"/>
                </a:lnTo>
                <a:lnTo>
                  <a:pt x="1496" y="11637"/>
                </a:lnTo>
                <a:lnTo>
                  <a:pt x="5578" y="5581"/>
                </a:lnTo>
                <a:lnTo>
                  <a:pt x="11633" y="1497"/>
                </a:lnTo>
                <a:lnTo>
                  <a:pt x="19049" y="0"/>
                </a:lnTo>
                <a:lnTo>
                  <a:pt x="26466" y="1497"/>
                </a:lnTo>
                <a:lnTo>
                  <a:pt x="32521" y="5581"/>
                </a:lnTo>
                <a:lnTo>
                  <a:pt x="36603" y="11637"/>
                </a:lnTo>
                <a:lnTo>
                  <a:pt x="38099" y="19049"/>
                </a:lnTo>
                <a:lnTo>
                  <a:pt x="36603" y="26466"/>
                </a:lnTo>
                <a:lnTo>
                  <a:pt x="32521" y="32521"/>
                </a:lnTo>
                <a:lnTo>
                  <a:pt x="26466" y="36603"/>
                </a:lnTo>
                <a:lnTo>
                  <a:pt x="19049" y="380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4533" y="682931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099" y="19049"/>
                </a:moveTo>
                <a:lnTo>
                  <a:pt x="36603" y="26466"/>
                </a:lnTo>
                <a:lnTo>
                  <a:pt x="32521" y="32521"/>
                </a:lnTo>
                <a:lnTo>
                  <a:pt x="26466" y="36603"/>
                </a:lnTo>
                <a:lnTo>
                  <a:pt x="19049" y="38099"/>
                </a:lnTo>
                <a:lnTo>
                  <a:pt x="11633" y="36603"/>
                </a:lnTo>
                <a:lnTo>
                  <a:pt x="5578" y="32521"/>
                </a:lnTo>
                <a:lnTo>
                  <a:pt x="1496" y="26466"/>
                </a:lnTo>
                <a:lnTo>
                  <a:pt x="0" y="19049"/>
                </a:lnTo>
                <a:lnTo>
                  <a:pt x="1496" y="11637"/>
                </a:lnTo>
                <a:lnTo>
                  <a:pt x="5578" y="5581"/>
                </a:lnTo>
                <a:lnTo>
                  <a:pt x="11633" y="1497"/>
                </a:lnTo>
                <a:lnTo>
                  <a:pt x="19049" y="0"/>
                </a:lnTo>
                <a:lnTo>
                  <a:pt x="26466" y="1497"/>
                </a:lnTo>
                <a:lnTo>
                  <a:pt x="32521" y="5581"/>
                </a:lnTo>
                <a:lnTo>
                  <a:pt x="36603" y="11637"/>
                </a:lnTo>
                <a:lnTo>
                  <a:pt x="38099" y="19049"/>
                </a:lnTo>
                <a:close/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4523" y="820094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38100"/>
                </a:moveTo>
                <a:lnTo>
                  <a:pt x="11633" y="36602"/>
                </a:lnTo>
                <a:lnTo>
                  <a:pt x="5578" y="32518"/>
                </a:lnTo>
                <a:lnTo>
                  <a:pt x="1496" y="26463"/>
                </a:lnTo>
                <a:lnTo>
                  <a:pt x="0" y="19050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50" y="0"/>
                </a:lnTo>
                <a:lnTo>
                  <a:pt x="26467" y="1496"/>
                </a:lnTo>
                <a:lnTo>
                  <a:pt x="32522" y="5578"/>
                </a:lnTo>
                <a:lnTo>
                  <a:pt x="36603" y="11633"/>
                </a:lnTo>
                <a:lnTo>
                  <a:pt x="38100" y="19050"/>
                </a:lnTo>
                <a:lnTo>
                  <a:pt x="36603" y="26463"/>
                </a:lnTo>
                <a:lnTo>
                  <a:pt x="32522" y="32518"/>
                </a:lnTo>
                <a:lnTo>
                  <a:pt x="26467" y="36602"/>
                </a:lnTo>
                <a:lnTo>
                  <a:pt x="19050" y="3810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523" y="820094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50"/>
                </a:moveTo>
                <a:lnTo>
                  <a:pt x="36603" y="26463"/>
                </a:lnTo>
                <a:lnTo>
                  <a:pt x="32522" y="32518"/>
                </a:lnTo>
                <a:lnTo>
                  <a:pt x="26467" y="36602"/>
                </a:lnTo>
                <a:lnTo>
                  <a:pt x="19050" y="38100"/>
                </a:lnTo>
                <a:lnTo>
                  <a:pt x="11633" y="36602"/>
                </a:lnTo>
                <a:lnTo>
                  <a:pt x="5578" y="32518"/>
                </a:lnTo>
                <a:lnTo>
                  <a:pt x="1496" y="26463"/>
                </a:lnTo>
                <a:lnTo>
                  <a:pt x="0" y="19050"/>
                </a:lnTo>
                <a:lnTo>
                  <a:pt x="1496" y="11633"/>
                </a:lnTo>
                <a:lnTo>
                  <a:pt x="5578" y="5578"/>
                </a:lnTo>
                <a:lnTo>
                  <a:pt x="11633" y="1496"/>
                </a:lnTo>
                <a:lnTo>
                  <a:pt x="19050" y="0"/>
                </a:lnTo>
                <a:lnTo>
                  <a:pt x="26467" y="1496"/>
                </a:lnTo>
                <a:lnTo>
                  <a:pt x="32522" y="5578"/>
                </a:lnTo>
                <a:lnTo>
                  <a:pt x="36603" y="11633"/>
                </a:lnTo>
                <a:lnTo>
                  <a:pt x="38100" y="19050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22375" y="4760912"/>
            <a:ext cx="5671185" cy="3689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003E89"/>
                </a:solidFill>
                <a:latin typeface="Verdana"/>
                <a:cs typeface="Verdana"/>
              </a:rPr>
              <a:t>Important</a:t>
            </a:r>
            <a:r>
              <a:rPr sz="140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/>
              <a:cs typeface="Times New Roman"/>
            </a:endParaRPr>
          </a:p>
          <a:p>
            <a:pPr marL="164465" marR="289560">
              <a:lnSpc>
                <a:spcPct val="105300"/>
              </a:lnSpc>
            </a:pPr>
            <a:r>
              <a:rPr sz="950" spc="-20" dirty="0">
                <a:solidFill>
                  <a:srgbClr val="333333"/>
                </a:solidFill>
                <a:latin typeface="Verdana"/>
                <a:cs typeface="Verdana"/>
              </a:rPr>
              <a:t>Try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950" dirty="0">
                <a:solidFill>
                  <a:srgbClr val="333333"/>
                </a:solidFill>
                <a:latin typeface="Verdana"/>
                <a:cs typeface="Verdana"/>
              </a:rPr>
              <a:t>FindYourWay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app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for personalized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train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station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information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at New </a:t>
            </a:r>
            <a:r>
              <a:rPr sz="950" spc="-5" dirty="0">
                <a:solidFill>
                  <a:srgbClr val="333333"/>
                </a:solidFill>
                <a:latin typeface="Verdana"/>
                <a:cs typeface="Verdana"/>
              </a:rPr>
              <a:t>York 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Penn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Station.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Download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it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on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Google Play or the Apple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App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Store</a:t>
            </a:r>
            <a:r>
              <a:rPr sz="95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-5" dirty="0">
                <a:solidFill>
                  <a:srgbClr val="333333"/>
                </a:solidFill>
                <a:latin typeface="Verdana"/>
                <a:cs typeface="Verdana"/>
              </a:rPr>
              <a:t>today.</a:t>
            </a:r>
            <a:endParaRPr sz="950">
              <a:latin typeface="Verdana"/>
              <a:cs typeface="Verdana"/>
            </a:endParaRPr>
          </a:p>
          <a:p>
            <a:pPr marL="164465">
              <a:lnSpc>
                <a:spcPct val="100000"/>
              </a:lnSpc>
              <a:spcBef>
                <a:spcPts val="60"/>
              </a:spcBef>
            </a:pP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are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non-transferable.</a:t>
            </a:r>
            <a:endParaRPr sz="950">
              <a:latin typeface="Verdana"/>
              <a:cs typeface="Verdana"/>
            </a:endParaRPr>
          </a:p>
          <a:p>
            <a:pPr marL="164465" marR="5080">
              <a:lnSpc>
                <a:spcPct val="105300"/>
              </a:lnSpc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Changes to your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itinerary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may affect your fare. Refund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exchange restrictions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penalties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for failure to cancel unwanted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950" spc="-5" dirty="0">
                <a:solidFill>
                  <a:srgbClr val="333333"/>
                </a:solidFill>
                <a:latin typeface="Verdana"/>
                <a:cs typeface="Verdana"/>
              </a:rPr>
              <a:t>apply.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your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travel plans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change,  contact us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before departure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to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change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your reservation.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you do not board your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train, 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your entire reservation from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that point will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be canceled.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you board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different train  without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notifying us, you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will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have to pay for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separately; the conductor cannot apply  the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money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paid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for your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prior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reservation.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more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information</a:t>
            </a:r>
            <a:r>
              <a:rPr sz="950" spc="-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please</a:t>
            </a:r>
            <a:endParaRPr sz="950">
              <a:latin typeface="Verdana"/>
              <a:cs typeface="Verdana"/>
            </a:endParaRPr>
          </a:p>
          <a:p>
            <a:pPr marL="164465">
              <a:lnSpc>
                <a:spcPct val="100000"/>
              </a:lnSpc>
              <a:spcBef>
                <a:spcPts val="60"/>
              </a:spcBef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visit</a:t>
            </a:r>
            <a:r>
              <a:rPr sz="9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u="sng" spc="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Verdana"/>
                <a:cs typeface="Verdana"/>
              </a:rPr>
              <a:t>Amtrak.com/chan</a:t>
            </a:r>
            <a:r>
              <a:rPr sz="950" spc="10" dirty="0">
                <a:solidFill>
                  <a:srgbClr val="0000EE"/>
                </a:solidFill>
                <a:latin typeface="Verdana"/>
                <a:cs typeface="Verdana"/>
              </a:rPr>
              <a:t>g</a:t>
            </a:r>
            <a:r>
              <a:rPr sz="950" u="sng" spc="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Verdana"/>
                <a:cs typeface="Verdana"/>
              </a:rPr>
              <a:t>es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.</a:t>
            </a:r>
            <a:endParaRPr sz="950">
              <a:latin typeface="Verdana"/>
              <a:cs typeface="Verdana"/>
            </a:endParaRPr>
          </a:p>
          <a:p>
            <a:pPr marL="164465" marR="48260">
              <a:lnSpc>
                <a:spcPts val="1200"/>
              </a:lnSpc>
              <a:spcBef>
                <a:spcPts val="50"/>
              </a:spcBef>
            </a:pP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Summary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50" spc="-10" dirty="0">
                <a:solidFill>
                  <a:srgbClr val="333333"/>
                </a:solidFill>
                <a:latin typeface="Verdana"/>
                <a:cs typeface="Verdana"/>
              </a:rPr>
              <a:t>Terms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Conditions: Ticket valid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for carriage or refund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(subject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to the  refund rules of the fare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purchased)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for twelve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months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after day of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issue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unless  otherwise specified. Amtrak tickets may only be sold or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issued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by Amtrak or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 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authorized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agent/tour </a:t>
            </a:r>
            <a:r>
              <a:rPr sz="950" spc="-5" dirty="0">
                <a:solidFill>
                  <a:srgbClr val="333333"/>
                </a:solidFill>
                <a:latin typeface="Verdana"/>
                <a:cs typeface="Verdana"/>
              </a:rPr>
              <a:t>operator.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sold or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issued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by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unauthorized third  party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will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be voided by Amtrak.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This ticket is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contract of carriage which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includes 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specific terms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a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binding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arbitration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agreement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between Amtrak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ticket </a:t>
            </a:r>
            <a:r>
              <a:rPr sz="950" spc="-10" dirty="0">
                <a:solidFill>
                  <a:srgbClr val="333333"/>
                </a:solidFill>
                <a:latin typeface="Verdana"/>
                <a:cs typeface="Verdana"/>
              </a:rPr>
              <a:t>holder.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The terms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arbitration </a:t>
            </a:r>
            <a:r>
              <a:rPr sz="950" spc="15" dirty="0">
                <a:solidFill>
                  <a:srgbClr val="333333"/>
                </a:solidFill>
                <a:latin typeface="Verdana"/>
                <a:cs typeface="Verdana"/>
              </a:rPr>
              <a:t>agreement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are</a:t>
            </a:r>
            <a:r>
              <a:rPr sz="950" spc="3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available</a:t>
            </a:r>
            <a:endParaRPr sz="950">
              <a:latin typeface="Verdana"/>
              <a:cs typeface="Verdana"/>
            </a:endParaRPr>
          </a:p>
          <a:p>
            <a:pPr marL="165100" marR="275590" indent="-635">
              <a:lnSpc>
                <a:spcPts val="1200"/>
              </a:lnSpc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at </a:t>
            </a:r>
            <a:r>
              <a:rPr sz="950" u="sng" spc="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Verdana"/>
                <a:cs typeface="Verdana"/>
              </a:rPr>
              <a:t>Amtrak.com/terms-and-conditions.html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.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sold for non-Amtrak service are  subject to the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tariffs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of the providing</a:t>
            </a:r>
            <a:r>
              <a:rPr sz="950" spc="-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333333"/>
                </a:solidFill>
                <a:latin typeface="Verdana"/>
                <a:cs typeface="Verdana"/>
              </a:rPr>
              <a:t>carrier.</a:t>
            </a:r>
            <a:endParaRPr sz="950">
              <a:latin typeface="Verdana"/>
              <a:cs typeface="Verdana"/>
            </a:endParaRPr>
          </a:p>
          <a:p>
            <a:pPr marL="164465">
              <a:lnSpc>
                <a:spcPct val="100000"/>
              </a:lnSpc>
              <a:spcBef>
                <a:spcPts val="10"/>
              </a:spcBef>
            </a:pP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Questions? Contact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us online at </a:t>
            </a:r>
            <a:r>
              <a:rPr sz="950" u="sng" spc="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Verdana"/>
                <a:cs typeface="Verdana"/>
              </a:rPr>
              <a:t>Amtrak.com/contact</a:t>
            </a:r>
            <a:r>
              <a:rPr sz="950" spc="10" dirty="0">
                <a:solidFill>
                  <a:srgbClr val="0000EE"/>
                </a:solidFill>
                <a:latin typeface="Verdana"/>
                <a:cs typeface="Verdana"/>
              </a:rPr>
              <a:t>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or call 1-800-USA-RAIL</a:t>
            </a:r>
            <a:r>
              <a:rPr sz="950" spc="5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(1-800-</a:t>
            </a:r>
            <a:endParaRPr sz="950">
              <a:latin typeface="Verdana"/>
              <a:cs typeface="Verdana"/>
            </a:endParaRPr>
          </a:p>
          <a:p>
            <a:pPr marL="164465">
              <a:lnSpc>
                <a:spcPct val="100000"/>
              </a:lnSpc>
              <a:spcBef>
                <a:spcPts val="60"/>
              </a:spcBef>
            </a:pP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872-7245) or for 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text telephone </a:t>
            </a:r>
            <a:r>
              <a:rPr sz="950" dirty="0">
                <a:solidFill>
                  <a:srgbClr val="333333"/>
                </a:solidFill>
                <a:latin typeface="Verdana"/>
                <a:cs typeface="Verdana"/>
              </a:rPr>
              <a:t>(TTY)</a:t>
            </a:r>
            <a:r>
              <a:rPr sz="950" spc="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50" spc="10" dirty="0">
                <a:solidFill>
                  <a:srgbClr val="333333"/>
                </a:solidFill>
                <a:latin typeface="Verdana"/>
                <a:cs typeface="Verdana"/>
              </a:rPr>
              <a:t>1-800-523-6590.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42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822" y="3630205"/>
            <a:ext cx="598424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400" b="1" spc="15" dirty="0">
                <a:solidFill>
                  <a:srgbClr val="FF0000"/>
                </a:solidFill>
                <a:latin typeface="Verdana"/>
                <a:cs typeface="Verdana"/>
              </a:rPr>
              <a:t>** Cost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of Acela Express Ticket </a:t>
            </a:r>
            <a:r>
              <a:rPr sz="1400" b="1" spc="15" dirty="0">
                <a:solidFill>
                  <a:srgbClr val="FF0000"/>
                </a:solidFill>
                <a:latin typeface="Verdana"/>
                <a:cs typeface="Verdana"/>
              </a:rPr>
              <a:t>as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been </a:t>
            </a:r>
            <a:r>
              <a:rPr sz="1400" b="1" spc="15" dirty="0">
                <a:solidFill>
                  <a:srgbClr val="FF0000"/>
                </a:solidFill>
                <a:latin typeface="Verdana"/>
                <a:cs typeface="Verdana"/>
              </a:rPr>
              <a:t>adjusted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to </a:t>
            </a:r>
            <a:r>
              <a:rPr sz="1400" b="1" spc="5" dirty="0">
                <a:solidFill>
                  <a:srgbClr val="FF0000"/>
                </a:solidFill>
                <a:latin typeface="Verdana"/>
                <a:cs typeface="Verdana"/>
              </a:rPr>
              <a:t>reflect  </a:t>
            </a:r>
            <a:r>
              <a:rPr sz="1400" b="1" spc="15" dirty="0">
                <a:solidFill>
                  <a:srgbClr val="FF0000"/>
                </a:solidFill>
                <a:latin typeface="Verdana"/>
                <a:cs typeface="Verdana"/>
              </a:rPr>
              <a:t>the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ticket price found </a:t>
            </a:r>
            <a:r>
              <a:rPr sz="1400" b="1" spc="15" dirty="0">
                <a:solidFill>
                  <a:srgbClr val="FF0000"/>
                </a:solidFill>
                <a:latin typeface="Verdana"/>
                <a:cs typeface="Verdana"/>
              </a:rPr>
              <a:t>on the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next</a:t>
            </a:r>
            <a:r>
              <a:rPr sz="1400" b="1" spc="-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spc="10" dirty="0">
                <a:solidFill>
                  <a:srgbClr val="FF0000"/>
                </a:solidFill>
                <a:latin typeface="Verdana"/>
                <a:cs typeface="Verdana"/>
              </a:rPr>
              <a:t>page.**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6961"/>
            <a:ext cx="10058400" cy="7218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71460" y="6457035"/>
            <a:ext cx="814705" cy="191770"/>
          </a:xfrm>
          <a:custGeom>
            <a:avLst/>
            <a:gdLst/>
            <a:ahLst/>
            <a:cxnLst/>
            <a:rect l="l" t="t" r="r" b="b"/>
            <a:pathLst>
              <a:path w="814704" h="191770">
                <a:moveTo>
                  <a:pt x="0" y="0"/>
                </a:moveTo>
                <a:lnTo>
                  <a:pt x="0" y="191198"/>
                </a:lnTo>
                <a:lnTo>
                  <a:pt x="814654" y="191198"/>
                </a:lnTo>
                <a:lnTo>
                  <a:pt x="81465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7303109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2147" y="7303109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51" y="165098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4/1/2019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8109" y="165098"/>
            <a:ext cx="9817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My </a:t>
            </a:r>
            <a:r>
              <a:rPr sz="800" spc="-10" dirty="0">
                <a:latin typeface="Times New Roman"/>
                <a:cs typeface="Times New Roman"/>
              </a:rPr>
              <a:t>Trips </a:t>
            </a:r>
            <a:r>
              <a:rPr sz="800" dirty="0">
                <a:latin typeface="Times New Roman"/>
                <a:cs typeface="Times New Roman"/>
              </a:rPr>
              <a:t>- Uber</a:t>
            </a:r>
            <a:r>
              <a:rPr sz="800" spc="-6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Riders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5018" y="1328019"/>
            <a:ext cx="190670" cy="18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8224" y="1328019"/>
            <a:ext cx="190670" cy="18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1432" y="1328019"/>
            <a:ext cx="190670" cy="18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4638" y="1328019"/>
            <a:ext cx="190670" cy="18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7847" y="1328019"/>
            <a:ext cx="190670" cy="18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5432" y="1000745"/>
            <a:ext cx="200406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5" dirty="0">
                <a:latin typeface="Arial"/>
                <a:cs typeface="Arial"/>
              </a:rPr>
              <a:t>14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45" dirty="0">
                <a:latin typeface="Arial"/>
                <a:cs typeface="Arial"/>
              </a:rPr>
              <a:t>March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2019,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7:37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55" dirty="0">
                <a:latin typeface="Arial"/>
                <a:cs typeface="Arial"/>
              </a:rPr>
              <a:t>am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20" dirty="0">
                <a:latin typeface="Arial"/>
                <a:cs typeface="Arial"/>
              </a:rPr>
              <a:t>Request</a:t>
            </a:r>
            <a:endParaRPr sz="1050">
              <a:latin typeface="Arial"/>
              <a:cs typeface="Arial"/>
            </a:endParaRPr>
          </a:p>
          <a:p>
            <a:pPr marL="12700" marR="1013460">
              <a:lnSpc>
                <a:spcPts val="2850"/>
              </a:lnSpc>
              <a:spcBef>
                <a:spcPts val="60"/>
              </a:spcBef>
            </a:pPr>
            <a:r>
              <a:rPr sz="1050" dirty="0">
                <a:solidFill>
                  <a:srgbClr val="242424"/>
                </a:solidFill>
                <a:latin typeface="Arial"/>
                <a:cs typeface="Arial"/>
              </a:rPr>
              <a:t>Rate </a:t>
            </a:r>
            <a:r>
              <a:rPr sz="1050" spc="75" dirty="0">
                <a:solidFill>
                  <a:srgbClr val="242424"/>
                </a:solidFill>
                <a:latin typeface="Arial"/>
                <a:cs typeface="Arial"/>
              </a:rPr>
              <a:t>trip  </a:t>
            </a:r>
            <a:r>
              <a:rPr sz="1050" spc="5" dirty="0">
                <a:solidFill>
                  <a:srgbClr val="1E53B7"/>
                </a:solidFill>
                <a:latin typeface="Arial"/>
                <a:cs typeface="Arial"/>
              </a:rPr>
              <a:t>Resend</a:t>
            </a:r>
            <a:r>
              <a:rPr sz="1050" spc="-150" dirty="0">
                <a:solidFill>
                  <a:srgbClr val="1E53B7"/>
                </a:solidFill>
                <a:latin typeface="Arial"/>
                <a:cs typeface="Arial"/>
              </a:rPr>
              <a:t> </a:t>
            </a:r>
            <a:r>
              <a:rPr sz="1050" spc="25" dirty="0">
                <a:solidFill>
                  <a:srgbClr val="1E53B7"/>
                </a:solidFill>
                <a:latin typeface="Arial"/>
                <a:cs typeface="Arial"/>
              </a:rPr>
              <a:t>Receipt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6824" y="1715720"/>
            <a:ext cx="114402" cy="139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136" y="2071616"/>
            <a:ext cx="6625819" cy="3050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432" y="5208280"/>
            <a:ext cx="403860" cy="4400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900" dirty="0">
                <a:solidFill>
                  <a:srgbClr val="242424"/>
                </a:solidFill>
                <a:latin typeface="Arial"/>
                <a:cs typeface="Arial"/>
              </a:rPr>
              <a:t>Car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spc="-5" dirty="0">
                <a:latin typeface="Arial"/>
                <a:cs typeface="Arial"/>
              </a:rPr>
              <a:t>UberX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1942" y="5208280"/>
            <a:ext cx="303530" cy="4400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900" spc="15" dirty="0">
                <a:solidFill>
                  <a:srgbClr val="242424"/>
                </a:solidFill>
                <a:latin typeface="Arial"/>
                <a:cs typeface="Arial"/>
              </a:rPr>
              <a:t>Miles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spc="-85" dirty="0">
                <a:latin typeface="Arial"/>
                <a:cs typeface="Arial"/>
              </a:rPr>
              <a:t>1.91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8452" y="5208280"/>
            <a:ext cx="525145" cy="4400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900" spc="10" dirty="0">
                <a:solidFill>
                  <a:srgbClr val="242424"/>
                </a:solidFill>
                <a:latin typeface="Arial"/>
                <a:cs typeface="Arial"/>
              </a:rPr>
              <a:t>Trip</a:t>
            </a:r>
            <a:r>
              <a:rPr sz="900" spc="-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900" spc="25" dirty="0">
                <a:solidFill>
                  <a:srgbClr val="242424"/>
                </a:solidFill>
                <a:latin typeface="Arial"/>
                <a:cs typeface="Arial"/>
              </a:rPr>
              <a:t>Time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spc="-35" dirty="0">
                <a:latin typeface="Arial"/>
                <a:cs typeface="Arial"/>
              </a:rPr>
              <a:t>7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60" dirty="0">
                <a:latin typeface="Arial"/>
                <a:cs typeface="Arial"/>
              </a:rPr>
              <a:t>min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4961" y="5208280"/>
            <a:ext cx="539750" cy="4400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900" spc="5" dirty="0">
                <a:solidFill>
                  <a:srgbClr val="242424"/>
                </a:solidFill>
                <a:latin typeface="Arial"/>
                <a:cs typeface="Arial"/>
              </a:rPr>
              <a:t>Total</a:t>
            </a:r>
            <a:r>
              <a:rPr sz="900" spc="-10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242424"/>
                </a:solidFill>
                <a:latin typeface="Arial"/>
                <a:cs typeface="Arial"/>
              </a:rPr>
              <a:t>Fare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spc="-35" dirty="0">
                <a:latin typeface="Arial"/>
                <a:cs typeface="Arial"/>
              </a:rPr>
              <a:t>$10.34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8132" y="5885059"/>
            <a:ext cx="123935" cy="123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7666" y="6466601"/>
            <a:ext cx="105410" cy="105410"/>
          </a:xfrm>
          <a:custGeom>
            <a:avLst/>
            <a:gdLst/>
            <a:ahLst/>
            <a:cxnLst/>
            <a:rect l="l" t="t" r="r" b="b"/>
            <a:pathLst>
              <a:path w="105409" h="105409">
                <a:moveTo>
                  <a:pt x="0" y="0"/>
                </a:moveTo>
                <a:lnTo>
                  <a:pt x="104868" y="0"/>
                </a:lnTo>
                <a:lnTo>
                  <a:pt x="104868" y="104868"/>
                </a:lnTo>
                <a:lnTo>
                  <a:pt x="0" y="104868"/>
                </a:lnTo>
                <a:lnTo>
                  <a:pt x="0" y="0"/>
                </a:lnTo>
              </a:path>
            </a:pathLst>
          </a:custGeom>
          <a:ln w="19066">
            <a:solidFill>
              <a:srgbClr val="E1E1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5417" y="6347136"/>
            <a:ext cx="1790064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>
              <a:lnSpc>
                <a:spcPct val="143000"/>
              </a:lnSpc>
              <a:spcBef>
                <a:spcPts val="100"/>
              </a:spcBef>
            </a:pPr>
            <a:r>
              <a:rPr sz="1050" spc="10" dirty="0">
                <a:latin typeface="Arial"/>
                <a:cs typeface="Arial"/>
              </a:rPr>
              <a:t>New </a:t>
            </a:r>
            <a:r>
              <a:rPr sz="1050" spc="-30" dirty="0">
                <a:latin typeface="Arial"/>
                <a:cs typeface="Arial"/>
              </a:rPr>
              <a:t>York, </a:t>
            </a:r>
            <a:r>
              <a:rPr sz="1050" spc="-20" dirty="0">
                <a:latin typeface="Arial"/>
                <a:cs typeface="Arial"/>
              </a:rPr>
              <a:t>NY</a:t>
            </a:r>
            <a:r>
              <a:rPr sz="1050" spc="-195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10119, </a:t>
            </a:r>
            <a:r>
              <a:rPr sz="1050" spc="-35" dirty="0">
                <a:latin typeface="Arial"/>
                <a:cs typeface="Arial"/>
              </a:rPr>
              <a:t>USA  </a:t>
            </a:r>
            <a:r>
              <a:rPr sz="1050" spc="-60" dirty="0">
                <a:solidFill>
                  <a:srgbClr val="242424"/>
                </a:solidFill>
                <a:latin typeface="Arial"/>
                <a:cs typeface="Arial"/>
              </a:rPr>
              <a:t>7:51</a:t>
            </a:r>
            <a:r>
              <a:rPr sz="1050" spc="-6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050" spc="20" dirty="0">
                <a:solidFill>
                  <a:srgbClr val="242424"/>
                </a:solidFill>
                <a:latin typeface="Arial"/>
                <a:cs typeface="Arial"/>
              </a:rPr>
              <a:t>AM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050" spc="-5" dirty="0">
                <a:latin typeface="Arial"/>
                <a:cs typeface="Arial"/>
              </a:rPr>
              <a:t>Fare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20" dirty="0">
                <a:latin typeface="Arial"/>
                <a:cs typeface="Arial"/>
              </a:rPr>
              <a:t>Breakdown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8139" y="555805"/>
            <a:ext cx="496570" cy="172085"/>
          </a:xfrm>
          <a:custGeom>
            <a:avLst/>
            <a:gdLst/>
            <a:ahLst/>
            <a:cxnLst/>
            <a:rect l="l" t="t" r="r" b="b"/>
            <a:pathLst>
              <a:path w="496569" h="172084">
                <a:moveTo>
                  <a:pt x="63864" y="171602"/>
                </a:moveTo>
                <a:lnTo>
                  <a:pt x="38634" y="166875"/>
                </a:lnTo>
                <a:lnTo>
                  <a:pt x="18375" y="153493"/>
                </a:lnTo>
                <a:lnTo>
                  <a:pt x="4895" y="132654"/>
                </a:lnTo>
                <a:lnTo>
                  <a:pt x="0" y="105555"/>
                </a:lnTo>
                <a:lnTo>
                  <a:pt x="0" y="0"/>
                </a:lnTo>
                <a:lnTo>
                  <a:pt x="25301" y="0"/>
                </a:lnTo>
                <a:lnTo>
                  <a:pt x="25301" y="104115"/>
                </a:lnTo>
                <a:lnTo>
                  <a:pt x="28458" y="122609"/>
                </a:lnTo>
                <a:lnTo>
                  <a:pt x="37172" y="136742"/>
                </a:lnTo>
                <a:lnTo>
                  <a:pt x="50314" y="145767"/>
                </a:lnTo>
                <a:lnTo>
                  <a:pt x="66753" y="148941"/>
                </a:lnTo>
                <a:lnTo>
                  <a:pt x="133507" y="148941"/>
                </a:lnTo>
                <a:lnTo>
                  <a:pt x="133507" y="153041"/>
                </a:lnTo>
                <a:lnTo>
                  <a:pt x="108453" y="153041"/>
                </a:lnTo>
                <a:lnTo>
                  <a:pt x="99182" y="160924"/>
                </a:lnTo>
                <a:lnTo>
                  <a:pt x="88511" y="166751"/>
                </a:lnTo>
                <a:lnTo>
                  <a:pt x="76663" y="170363"/>
                </a:lnTo>
                <a:lnTo>
                  <a:pt x="63864" y="171602"/>
                </a:lnTo>
                <a:close/>
              </a:path>
              <a:path w="496569" h="172084">
                <a:moveTo>
                  <a:pt x="133507" y="148941"/>
                </a:moveTo>
                <a:lnTo>
                  <a:pt x="66753" y="148941"/>
                </a:lnTo>
                <a:lnTo>
                  <a:pt x="83095" y="145698"/>
                </a:lnTo>
                <a:lnTo>
                  <a:pt x="96248" y="136559"/>
                </a:lnTo>
                <a:lnTo>
                  <a:pt x="105016" y="122404"/>
                </a:lnTo>
                <a:lnTo>
                  <a:pt x="108204" y="104115"/>
                </a:lnTo>
                <a:lnTo>
                  <a:pt x="108204" y="0"/>
                </a:lnTo>
                <a:lnTo>
                  <a:pt x="133507" y="0"/>
                </a:lnTo>
                <a:lnTo>
                  <a:pt x="133507" y="148941"/>
                </a:lnTo>
                <a:close/>
              </a:path>
              <a:path w="496569" h="172084">
                <a:moveTo>
                  <a:pt x="133507" y="168704"/>
                </a:moveTo>
                <a:lnTo>
                  <a:pt x="108453" y="168704"/>
                </a:lnTo>
                <a:lnTo>
                  <a:pt x="108453" y="153041"/>
                </a:lnTo>
                <a:lnTo>
                  <a:pt x="133507" y="153041"/>
                </a:lnTo>
                <a:lnTo>
                  <a:pt x="133507" y="168704"/>
                </a:lnTo>
                <a:close/>
              </a:path>
              <a:path w="496569" h="172084">
                <a:moveTo>
                  <a:pt x="177619" y="168704"/>
                </a:moveTo>
                <a:lnTo>
                  <a:pt x="153518" y="168704"/>
                </a:lnTo>
                <a:lnTo>
                  <a:pt x="153518" y="0"/>
                </a:lnTo>
                <a:lnTo>
                  <a:pt x="177866" y="0"/>
                </a:lnTo>
                <a:lnTo>
                  <a:pt x="177866" y="61453"/>
                </a:lnTo>
                <a:lnTo>
                  <a:pt x="266620" y="61453"/>
                </a:lnTo>
                <a:lnTo>
                  <a:pt x="267342" y="61937"/>
                </a:lnTo>
                <a:lnTo>
                  <a:pt x="269290" y="64838"/>
                </a:lnTo>
                <a:lnTo>
                  <a:pt x="219795" y="64838"/>
                </a:lnTo>
                <a:lnTo>
                  <a:pt x="203304" y="68148"/>
                </a:lnTo>
                <a:lnTo>
                  <a:pt x="189817" y="77219"/>
                </a:lnTo>
                <a:lnTo>
                  <a:pt x="180712" y="90763"/>
                </a:lnTo>
                <a:lnTo>
                  <a:pt x="177371" y="107490"/>
                </a:lnTo>
                <a:lnTo>
                  <a:pt x="180677" y="124122"/>
                </a:lnTo>
                <a:lnTo>
                  <a:pt x="189724" y="137680"/>
                </a:lnTo>
                <a:lnTo>
                  <a:pt x="203200" y="146808"/>
                </a:lnTo>
                <a:lnTo>
                  <a:pt x="219795" y="150151"/>
                </a:lnTo>
                <a:lnTo>
                  <a:pt x="269147" y="150151"/>
                </a:lnTo>
                <a:lnTo>
                  <a:pt x="267342" y="152831"/>
                </a:lnTo>
                <a:lnTo>
                  <a:pt x="266674" y="153278"/>
                </a:lnTo>
                <a:lnTo>
                  <a:pt x="177619" y="153278"/>
                </a:lnTo>
                <a:lnTo>
                  <a:pt x="177619" y="168704"/>
                </a:lnTo>
                <a:close/>
              </a:path>
              <a:path w="496569" h="172084">
                <a:moveTo>
                  <a:pt x="266620" y="61453"/>
                </a:moveTo>
                <a:lnTo>
                  <a:pt x="177866" y="61453"/>
                </a:lnTo>
                <a:lnTo>
                  <a:pt x="186952" y="53813"/>
                </a:lnTo>
                <a:lnTo>
                  <a:pt x="197415" y="48049"/>
                </a:lnTo>
                <a:lnTo>
                  <a:pt x="209007" y="44408"/>
                </a:lnTo>
                <a:lnTo>
                  <a:pt x="221482" y="43140"/>
                </a:lnTo>
                <a:lnTo>
                  <a:pt x="246831" y="48178"/>
                </a:lnTo>
                <a:lnTo>
                  <a:pt x="266620" y="61453"/>
                </a:lnTo>
                <a:close/>
              </a:path>
              <a:path w="496569" h="172084">
                <a:moveTo>
                  <a:pt x="269147" y="150151"/>
                </a:moveTo>
                <a:lnTo>
                  <a:pt x="219795" y="150151"/>
                </a:lnTo>
                <a:lnTo>
                  <a:pt x="236148" y="146808"/>
                </a:lnTo>
                <a:lnTo>
                  <a:pt x="249564" y="137680"/>
                </a:lnTo>
                <a:lnTo>
                  <a:pt x="258643" y="124122"/>
                </a:lnTo>
                <a:lnTo>
                  <a:pt x="261981" y="107490"/>
                </a:lnTo>
                <a:lnTo>
                  <a:pt x="258643" y="90763"/>
                </a:lnTo>
                <a:lnTo>
                  <a:pt x="249564" y="77219"/>
                </a:lnTo>
                <a:lnTo>
                  <a:pt x="236148" y="68148"/>
                </a:lnTo>
                <a:lnTo>
                  <a:pt x="219795" y="64838"/>
                </a:lnTo>
                <a:lnTo>
                  <a:pt x="269290" y="64838"/>
                </a:lnTo>
                <a:lnTo>
                  <a:pt x="281073" y="82385"/>
                </a:lnTo>
                <a:lnTo>
                  <a:pt x="286081" y="107490"/>
                </a:lnTo>
                <a:lnTo>
                  <a:pt x="281073" y="132453"/>
                </a:lnTo>
                <a:lnTo>
                  <a:pt x="269147" y="150151"/>
                </a:lnTo>
                <a:close/>
              </a:path>
              <a:path w="496569" h="172084">
                <a:moveTo>
                  <a:pt x="221482" y="171602"/>
                </a:moveTo>
                <a:lnTo>
                  <a:pt x="208967" y="170333"/>
                </a:lnTo>
                <a:lnTo>
                  <a:pt x="197287" y="166691"/>
                </a:lnTo>
                <a:lnTo>
                  <a:pt x="186739" y="160924"/>
                </a:lnTo>
                <a:lnTo>
                  <a:pt x="177619" y="153278"/>
                </a:lnTo>
                <a:lnTo>
                  <a:pt x="266674" y="153278"/>
                </a:lnTo>
                <a:lnTo>
                  <a:pt x="246831" y="166566"/>
                </a:lnTo>
                <a:lnTo>
                  <a:pt x="221482" y="171602"/>
                </a:lnTo>
                <a:close/>
              </a:path>
              <a:path w="496569" h="172084">
                <a:moveTo>
                  <a:pt x="361034" y="171354"/>
                </a:moveTo>
                <a:lnTo>
                  <a:pt x="335272" y="166490"/>
                </a:lnTo>
                <a:lnTo>
                  <a:pt x="314548" y="153041"/>
                </a:lnTo>
                <a:lnTo>
                  <a:pt x="300739" y="132723"/>
                </a:lnTo>
                <a:lnTo>
                  <a:pt x="295720" y="107251"/>
                </a:lnTo>
                <a:lnTo>
                  <a:pt x="300535" y="82627"/>
                </a:lnTo>
                <a:lnTo>
                  <a:pt x="313823" y="62298"/>
                </a:lnTo>
                <a:lnTo>
                  <a:pt x="333844" y="48476"/>
                </a:lnTo>
                <a:lnTo>
                  <a:pt x="358860" y="43377"/>
                </a:lnTo>
                <a:lnTo>
                  <a:pt x="383412" y="48205"/>
                </a:lnTo>
                <a:lnTo>
                  <a:pt x="402875" y="61575"/>
                </a:lnTo>
                <a:lnTo>
                  <a:pt x="404785" y="64590"/>
                </a:lnTo>
                <a:lnTo>
                  <a:pt x="358384" y="64590"/>
                </a:lnTo>
                <a:lnTo>
                  <a:pt x="345493" y="66841"/>
                </a:lnTo>
                <a:lnTo>
                  <a:pt x="334432" y="73204"/>
                </a:lnTo>
                <a:lnTo>
                  <a:pt x="325947" y="83095"/>
                </a:lnTo>
                <a:lnTo>
                  <a:pt x="320783" y="95927"/>
                </a:lnTo>
                <a:lnTo>
                  <a:pt x="418257" y="95927"/>
                </a:lnTo>
                <a:lnTo>
                  <a:pt x="420313" y="107251"/>
                </a:lnTo>
                <a:lnTo>
                  <a:pt x="420313" y="115202"/>
                </a:lnTo>
                <a:lnTo>
                  <a:pt x="320297" y="115202"/>
                </a:lnTo>
                <a:lnTo>
                  <a:pt x="325175" y="129101"/>
                </a:lnTo>
                <a:lnTo>
                  <a:pt x="334162" y="140177"/>
                </a:lnTo>
                <a:lnTo>
                  <a:pt x="346401" y="147503"/>
                </a:lnTo>
                <a:lnTo>
                  <a:pt x="361034" y="150151"/>
                </a:lnTo>
                <a:lnTo>
                  <a:pt x="409310" y="150151"/>
                </a:lnTo>
                <a:lnTo>
                  <a:pt x="403734" y="156107"/>
                </a:lnTo>
                <a:lnTo>
                  <a:pt x="391339" y="164367"/>
                </a:lnTo>
                <a:lnTo>
                  <a:pt x="377045" y="169555"/>
                </a:lnTo>
                <a:lnTo>
                  <a:pt x="361034" y="171354"/>
                </a:lnTo>
                <a:close/>
              </a:path>
              <a:path w="496569" h="172084">
                <a:moveTo>
                  <a:pt x="418257" y="95927"/>
                </a:moveTo>
                <a:lnTo>
                  <a:pt x="395736" y="95927"/>
                </a:lnTo>
                <a:lnTo>
                  <a:pt x="390715" y="83095"/>
                </a:lnTo>
                <a:lnTo>
                  <a:pt x="382301" y="73204"/>
                </a:lnTo>
                <a:lnTo>
                  <a:pt x="371266" y="66841"/>
                </a:lnTo>
                <a:lnTo>
                  <a:pt x="358384" y="64590"/>
                </a:lnTo>
                <a:lnTo>
                  <a:pt x="404785" y="64590"/>
                </a:lnTo>
                <a:lnTo>
                  <a:pt x="415694" y="81814"/>
                </a:lnTo>
                <a:lnTo>
                  <a:pt x="418257" y="95927"/>
                </a:lnTo>
                <a:close/>
              </a:path>
              <a:path w="496569" h="172084">
                <a:moveTo>
                  <a:pt x="409310" y="150151"/>
                </a:moveTo>
                <a:lnTo>
                  <a:pt x="361034" y="150151"/>
                </a:lnTo>
                <a:lnTo>
                  <a:pt x="371278" y="149055"/>
                </a:lnTo>
                <a:lnTo>
                  <a:pt x="380642" y="145721"/>
                </a:lnTo>
                <a:lnTo>
                  <a:pt x="389059" y="140081"/>
                </a:lnTo>
                <a:lnTo>
                  <a:pt x="396460" y="132067"/>
                </a:lnTo>
                <a:lnTo>
                  <a:pt x="414050" y="145090"/>
                </a:lnTo>
                <a:lnTo>
                  <a:pt x="409310" y="150151"/>
                </a:lnTo>
                <a:close/>
              </a:path>
              <a:path w="496569" h="172084">
                <a:moveTo>
                  <a:pt x="496477" y="60977"/>
                </a:moveTo>
                <a:lnTo>
                  <a:pt x="458648" y="60977"/>
                </a:lnTo>
                <a:lnTo>
                  <a:pt x="463885" y="54283"/>
                </a:lnTo>
                <a:lnTo>
                  <a:pt x="470545" y="49195"/>
                </a:lnTo>
                <a:lnTo>
                  <a:pt x="478607" y="45960"/>
                </a:lnTo>
                <a:lnTo>
                  <a:pt x="488049" y="44827"/>
                </a:lnTo>
                <a:lnTo>
                  <a:pt x="496477" y="44827"/>
                </a:lnTo>
                <a:lnTo>
                  <a:pt x="496477" y="60977"/>
                </a:lnTo>
                <a:close/>
              </a:path>
              <a:path w="496569" h="172084">
                <a:moveTo>
                  <a:pt x="458876" y="168704"/>
                </a:moveTo>
                <a:lnTo>
                  <a:pt x="434528" y="168704"/>
                </a:lnTo>
                <a:lnTo>
                  <a:pt x="434528" y="45790"/>
                </a:lnTo>
                <a:lnTo>
                  <a:pt x="458648" y="45790"/>
                </a:lnTo>
                <a:lnTo>
                  <a:pt x="458648" y="60977"/>
                </a:lnTo>
                <a:lnTo>
                  <a:pt x="496477" y="60977"/>
                </a:lnTo>
                <a:lnTo>
                  <a:pt x="496477" y="67478"/>
                </a:lnTo>
                <a:lnTo>
                  <a:pt x="486352" y="67478"/>
                </a:lnTo>
                <a:lnTo>
                  <a:pt x="475350" y="69697"/>
                </a:lnTo>
                <a:lnTo>
                  <a:pt x="466651" y="76007"/>
                </a:lnTo>
                <a:lnTo>
                  <a:pt x="460933" y="85887"/>
                </a:lnTo>
                <a:lnTo>
                  <a:pt x="458876" y="98816"/>
                </a:lnTo>
                <a:lnTo>
                  <a:pt x="458876" y="168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43484" y="571687"/>
            <a:ext cx="114401" cy="139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1909" y="5872899"/>
            <a:ext cx="2446020" cy="163830"/>
          </a:xfrm>
          <a:custGeom>
            <a:avLst/>
            <a:gdLst/>
            <a:ahLst/>
            <a:cxnLst/>
            <a:rect l="l" t="t" r="r" b="b"/>
            <a:pathLst>
              <a:path w="2446020" h="163829">
                <a:moveTo>
                  <a:pt x="0" y="163766"/>
                </a:moveTo>
                <a:lnTo>
                  <a:pt x="2445562" y="163766"/>
                </a:lnTo>
                <a:lnTo>
                  <a:pt x="2445562" y="0"/>
                </a:lnTo>
                <a:lnTo>
                  <a:pt x="0" y="0"/>
                </a:lnTo>
                <a:lnTo>
                  <a:pt x="0" y="163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1909" y="6101702"/>
            <a:ext cx="475615" cy="163830"/>
          </a:xfrm>
          <a:custGeom>
            <a:avLst/>
            <a:gdLst/>
            <a:ahLst/>
            <a:cxnLst/>
            <a:rect l="l" t="t" r="r" b="b"/>
            <a:pathLst>
              <a:path w="475615" h="163829">
                <a:moveTo>
                  <a:pt x="0" y="163766"/>
                </a:moveTo>
                <a:lnTo>
                  <a:pt x="475018" y="163766"/>
                </a:lnTo>
                <a:lnTo>
                  <a:pt x="475018" y="0"/>
                </a:lnTo>
                <a:lnTo>
                  <a:pt x="0" y="0"/>
                </a:lnTo>
                <a:lnTo>
                  <a:pt x="0" y="163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90138" y="4366171"/>
            <a:ext cx="607060" cy="607060"/>
          </a:xfrm>
          <a:custGeom>
            <a:avLst/>
            <a:gdLst/>
            <a:ahLst/>
            <a:cxnLst/>
            <a:rect l="l" t="t" r="r" b="b"/>
            <a:pathLst>
              <a:path w="607060" h="607060">
                <a:moveTo>
                  <a:pt x="0" y="606831"/>
                </a:moveTo>
                <a:lnTo>
                  <a:pt x="606831" y="606831"/>
                </a:lnTo>
                <a:lnTo>
                  <a:pt x="606831" y="0"/>
                </a:lnTo>
                <a:lnTo>
                  <a:pt x="0" y="0"/>
                </a:lnTo>
                <a:lnTo>
                  <a:pt x="0" y="60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38041" y="2304592"/>
            <a:ext cx="399415" cy="332740"/>
          </a:xfrm>
          <a:custGeom>
            <a:avLst/>
            <a:gdLst/>
            <a:ahLst/>
            <a:cxnLst/>
            <a:rect l="l" t="t" r="r" b="b"/>
            <a:pathLst>
              <a:path w="399414" h="332739">
                <a:moveTo>
                  <a:pt x="0" y="332511"/>
                </a:moveTo>
                <a:lnTo>
                  <a:pt x="399008" y="332511"/>
                </a:lnTo>
                <a:lnTo>
                  <a:pt x="399008" y="0"/>
                </a:lnTo>
                <a:lnTo>
                  <a:pt x="0" y="0"/>
                </a:lnTo>
                <a:lnTo>
                  <a:pt x="0" y="33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1700" y="9589109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56147" y="9589109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1038859"/>
            <a:ext cx="874394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May 13,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819" y="1921256"/>
            <a:ext cx="610298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We submit this </a:t>
            </a:r>
            <a:r>
              <a:rPr sz="1200" spc="-5" dirty="0">
                <a:latin typeface="Times New Roman"/>
                <a:cs typeface="Times New Roman"/>
              </a:rPr>
              <a:t>invoice for approval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Justice and </a:t>
            </a:r>
            <a:r>
              <a:rPr sz="1200" dirty="0">
                <a:latin typeface="Times New Roman"/>
                <a:cs typeface="Times New Roman"/>
              </a:rPr>
              <a:t>the City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Baltimore.</a:t>
            </a:r>
            <a:endParaRPr sz="1200">
              <a:latin typeface="Times New Roman"/>
              <a:cs typeface="Times New Roman"/>
            </a:endParaRPr>
          </a:p>
          <a:p>
            <a:pPr marL="12700" marR="5715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previously discussed, </a:t>
            </a:r>
            <a:r>
              <a:rPr sz="1200" spc="-5" dirty="0">
                <a:latin typeface="Times New Roman"/>
                <a:cs typeface="Times New Roman"/>
              </a:rPr>
              <a:t>we ask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parties </a:t>
            </a:r>
            <a:r>
              <a:rPr sz="1200" dirty="0">
                <a:latin typeface="Times New Roman"/>
                <a:cs typeface="Times New Roman"/>
              </a:rPr>
              <a:t>to review the </a:t>
            </a:r>
            <a:r>
              <a:rPr sz="1200" spc="-5" dirty="0">
                <a:latin typeface="Times New Roman"/>
                <a:cs typeface="Times New Roman"/>
              </a:rPr>
              <a:t>invoice and get back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us with </a:t>
            </a:r>
            <a:r>
              <a:rPr sz="1200" spc="5" dirty="0">
                <a:latin typeface="Times New Roman"/>
                <a:cs typeface="Times New Roman"/>
              </a:rPr>
              <a:t>any  </a:t>
            </a:r>
            <a:r>
              <a:rPr sz="1200" spc="-5" dirty="0">
                <a:latin typeface="Times New Roman"/>
                <a:cs typeface="Times New Roman"/>
              </a:rPr>
              <a:t>comments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suggested changes within five days. Once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obtain approval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invoice, we will  </a:t>
            </a:r>
            <a:r>
              <a:rPr sz="1200" dirty="0">
                <a:latin typeface="Times New Roman"/>
                <a:cs typeface="Times New Roman"/>
              </a:rPr>
              <a:t>submit it to </a:t>
            </a:r>
            <a:r>
              <a:rPr sz="1200" spc="-5" dirty="0">
                <a:latin typeface="Times New Roman"/>
                <a:cs typeface="Times New Roman"/>
              </a:rPr>
              <a:t>Judge James Bredar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his review 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approval.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Please feel free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contact </a:t>
            </a:r>
            <a:r>
              <a:rPr sz="1200" dirty="0">
                <a:latin typeface="Times New Roman"/>
                <a:cs typeface="Times New Roman"/>
              </a:rPr>
              <a:t>me if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4720" y="3274906"/>
            <a:ext cx="977265" cy="73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5" dirty="0">
                <a:latin typeface="Times New Roman"/>
                <a:cs typeface="Times New Roman"/>
              </a:rPr>
              <a:t>Sincerely,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Seth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Rosenthal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00" i="1" spc="-5" dirty="0">
                <a:latin typeface="Times New Roman"/>
                <a:cs typeface="Times New Roman"/>
              </a:rPr>
              <a:t>Deputy</a:t>
            </a:r>
            <a:r>
              <a:rPr sz="1200" i="1" spc="-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Monitor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8588" y="3132282"/>
            <a:ext cx="934932" cy="1129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6" y="856399"/>
          <a:ext cx="9951720" cy="614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3420"/>
                <a:gridCol w="621665"/>
                <a:gridCol w="805180"/>
                <a:gridCol w="2466975"/>
                <a:gridCol w="748664"/>
                <a:gridCol w="572770"/>
                <a:gridCol w="527050"/>
                <a:gridCol w="601980"/>
                <a:gridCol w="770890"/>
                <a:gridCol w="1160145"/>
                <a:gridCol w="475615"/>
                <a:gridCol w="498475"/>
              </a:tblGrid>
              <a:tr h="156845">
                <a:tc gridSpan="3">
                  <a:txBody>
                    <a:bodyPr/>
                    <a:lstStyle/>
                    <a:p>
                      <a:pPr marL="28575">
                        <a:lnSpc>
                          <a:spcPts val="1135"/>
                        </a:lnSpc>
                      </a:pPr>
                      <a:r>
                        <a:rPr sz="10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Consent Decree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5890">
                <a:tc gridSpan="2">
                  <a:txBody>
                    <a:bodyPr/>
                    <a:lstStyle/>
                    <a:p>
                      <a:pPr marL="27305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900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875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4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Enter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below.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60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ts val="685"/>
                        </a:lnSpc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3.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work 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you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19050" marR="108585">
                        <a:lnSpc>
                          <a:spcPct val="113300"/>
                        </a:lnSpc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"unbilled."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01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ts val="610"/>
                        </a:lnSpc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non-reimbursable.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94005">
                        <a:lnSpc>
                          <a:spcPts val="835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OF: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810"/>
                        </a:lnSpc>
                      </a:pPr>
                      <a:r>
                        <a:rPr sz="750" b="1" i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2384" marR="21590" indent="635" algn="ctr">
                        <a:lnSpc>
                          <a:spcPct val="109100"/>
                        </a:lnSpc>
                        <a:spcBef>
                          <a:spcPts val="335"/>
                        </a:spcBef>
                      </a:pPr>
                      <a:r>
                        <a:rPr sz="5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6830" marR="24765" algn="ctr">
                        <a:lnSpc>
                          <a:spcPct val="109100"/>
                        </a:lnSpc>
                      </a:pPr>
                      <a:r>
                        <a:rPr sz="55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55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populate.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tab.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6235">
                        <a:lnSpc>
                          <a:spcPts val="844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BY: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5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Bethel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750" spc="-4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SUBMITTED: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019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4/5/2019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questions.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9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5240" algn="r">
                        <a:lnSpc>
                          <a:spcPts val="103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96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650" b="1" i="1" spc="-2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650" b="1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i="1" spc="-3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26415">
                <a:tc gridSpan="12">
                  <a:txBody>
                    <a:bodyPr/>
                    <a:lstStyle/>
                    <a:p>
                      <a:pPr marL="1331595">
                        <a:lnSpc>
                          <a:spcPts val="730"/>
                        </a:lnSpc>
                      </a:pPr>
                      <a:r>
                        <a:rPr sz="650" i="1" spc="-2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dirty="0">
                          <a:latin typeface="Trebuchet MS"/>
                          <a:cs typeface="Trebuchet MS"/>
                        </a:rPr>
                        <a:t>Ms.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133159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65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re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matrix;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6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9070">
                <a:tc gridSpan="12">
                  <a:txBody>
                    <a:bodyPr/>
                    <a:lstStyle/>
                    <a:p>
                      <a:pPr marL="27305">
                        <a:lnSpc>
                          <a:spcPts val="1310"/>
                        </a:lnSpc>
                      </a:pPr>
                      <a:r>
                        <a:rPr sz="11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2250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50" b="1" spc="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75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20" dirty="0">
                          <a:latin typeface="Trebuchet MS"/>
                          <a:cs typeface="Trebuchet MS"/>
                        </a:rPr>
                        <a:t>of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50" b="1" spc="-15" dirty="0">
                          <a:latin typeface="Trebuchet MS"/>
                          <a:cs typeface="Trebuchet MS"/>
                        </a:rPr>
                        <a:t>Day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750" b="1" spc="-3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5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50" b="1" spc="-25" dirty="0">
                          <a:latin typeface="Trebuchet MS"/>
                          <a:cs typeface="Trebuchet MS"/>
                        </a:rPr>
                        <a:t>Rate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38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Time)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590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320" marR="88900" indent="-43180">
                        <a:lnSpc>
                          <a:spcPct val="113300"/>
                        </a:lnSpc>
                        <a:spcBef>
                          <a:spcPts val="10"/>
                        </a:spcBef>
                      </a:pPr>
                      <a:r>
                        <a:rPr sz="600" b="1" spc="-5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Report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5585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470.00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Report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5585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person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(DC)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Committee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4.5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175895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1,057.50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Randy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contacts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within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Intervention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Policies.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5585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Report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1.5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495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352.50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13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Report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495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470.00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25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Panhandling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Policy.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Maureen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Johnston,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Cynthia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16510">
                        <a:lnSpc>
                          <a:spcPts val="670"/>
                        </a:lnSpc>
                        <a:spcBef>
                          <a:spcPts val="95"/>
                        </a:spcBef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Coe,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Ashley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McDonald,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Tracey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Mears,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Stephan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Ryals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750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34950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13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TOTAL: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600" b="1" spc="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3,055.00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9705">
                <a:tc gridSpan="12">
                  <a:txBody>
                    <a:bodyPr/>
                    <a:lstStyle/>
                    <a:p>
                      <a:pPr marL="27305">
                        <a:lnSpc>
                          <a:spcPts val="1310"/>
                        </a:lnSpc>
                      </a:pPr>
                      <a:r>
                        <a:rPr sz="1100" spc="-1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8450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0205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5" dirty="0">
                          <a:latin typeface="Trebuchet MS"/>
                          <a:cs typeface="Trebuchet MS"/>
                        </a:rPr>
                        <a:t>MEALS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20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4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15875" indent="1270" algn="ctr">
                        <a:lnSpc>
                          <a:spcPts val="819"/>
                        </a:lnSpc>
                        <a:spcBef>
                          <a:spcPts val="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Incidentals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$71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3185" marR="66040" indent="22225">
                        <a:lnSpc>
                          <a:spcPct val="113300"/>
                        </a:lnSpc>
                        <a:spcBef>
                          <a:spcPts val="495"/>
                        </a:spcBef>
                      </a:pPr>
                      <a:r>
                        <a:rPr sz="60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scr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n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3355" marR="127000" indent="-30480">
                        <a:lnSpc>
                          <a:spcPct val="113300"/>
                        </a:lnSpc>
                        <a:spcBef>
                          <a:spcPts val="495"/>
                        </a:spcBef>
                      </a:pPr>
                      <a:r>
                        <a:rPr sz="6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00" b="1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-Me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350">
                <a:tc>
                  <a:txBody>
                    <a:bodyPr/>
                    <a:lstStyle/>
                    <a:p>
                      <a:pPr marL="205740">
                        <a:lnSpc>
                          <a:spcPts val="680"/>
                        </a:lnSpc>
                        <a:spcBef>
                          <a:spcPts val="515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3/5/2019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540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680"/>
                        </a:lnSpc>
                        <a:spcBef>
                          <a:spcPts val="51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540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690"/>
                        </a:lnSpc>
                        <a:spcBef>
                          <a:spcPts val="500"/>
                        </a:spcBef>
                      </a:pPr>
                      <a:r>
                        <a:rPr sz="600" spc="-55" dirty="0">
                          <a:latin typeface="Arial"/>
                          <a:cs typeface="Arial"/>
                        </a:rPr>
                        <a:t>AMTRAK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690"/>
                        </a:lnSpc>
                        <a:spcBef>
                          <a:spcPts val="50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Philadelphia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Washington 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DC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(Round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Trip)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680"/>
                        </a:lnSpc>
                        <a:spcBef>
                          <a:spcPts val="515"/>
                        </a:spcBef>
                        <a:tabLst>
                          <a:tab pos="473709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121.00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ts val="680"/>
                        </a:lnSpc>
                        <a:spcBef>
                          <a:spcPts val="515"/>
                        </a:spcBef>
                        <a:tabLst>
                          <a:tab pos="584835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spc="-55" dirty="0">
                          <a:latin typeface="Arial"/>
                          <a:cs typeface="Arial"/>
                        </a:rPr>
                        <a:t>TOTAL: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680"/>
                        </a:lnSpc>
                        <a:spcBef>
                          <a:spcPts val="35"/>
                        </a:spcBef>
                        <a:tabLst>
                          <a:tab pos="473709" algn="l"/>
                        </a:tabLst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$	121.00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Time: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35"/>
                        </a:spcBef>
                        <a:tabLst>
                          <a:tab pos="301625" algn="l"/>
                        </a:tabLst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3,055.00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 marR="6350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35"/>
                        </a:spcBef>
                        <a:tabLst>
                          <a:tab pos="360680" algn="l"/>
                        </a:tabLst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$	121.00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00" b="1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35"/>
                        </a:spcBef>
                        <a:tabLst>
                          <a:tab pos="301625" algn="l"/>
                        </a:tabLst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3,176.00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 marR="5080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680"/>
                        </a:lnSpc>
                        <a:spcBef>
                          <a:spcPts val="3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INITIALS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8110">
                <a:tc gridSpan="4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invoice are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accurate: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600" spc="-90" dirty="0">
                          <a:latin typeface="Arial"/>
                          <a:cs typeface="Arial"/>
                        </a:rPr>
                        <a:t>KJB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7303106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85351" y="7303106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" y="444500"/>
            <a:ext cx="2794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1200" y="425450"/>
            <a:ext cx="202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25" dirty="0">
                <a:solidFill>
                  <a:srgbClr val="4E6683"/>
                </a:solidFill>
                <a:latin typeface="Arial"/>
                <a:cs typeface="Arial"/>
              </a:rPr>
              <a:t>Spend</a:t>
            </a:r>
            <a:r>
              <a:rPr sz="1800" b="0" spc="-35" dirty="0">
                <a:solidFill>
                  <a:srgbClr val="4E6683"/>
                </a:solidFill>
                <a:latin typeface="Arial"/>
                <a:cs typeface="Arial"/>
              </a:rPr>
              <a:t> </a:t>
            </a:r>
            <a:r>
              <a:rPr sz="1800" b="0" spc="30" dirty="0">
                <a:solidFill>
                  <a:srgbClr val="4E6683"/>
                </a:solidFill>
                <a:latin typeface="Arial"/>
                <a:cs typeface="Arial"/>
              </a:rPr>
              <a:t>Manager</a:t>
            </a:r>
            <a:r>
              <a:rPr sz="1800" b="0" spc="30" dirty="0">
                <a:solidFill>
                  <a:srgbClr val="4E6683"/>
                </a:solidFill>
                <a:latin typeface="DejaVu Sans"/>
                <a:cs typeface="DejaVu Sans"/>
              </a:rPr>
              <a:t>⁽℠⁾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1900" y="444500"/>
            <a:ext cx="0" cy="6883400"/>
          </a:xfrm>
          <a:custGeom>
            <a:avLst/>
            <a:gdLst/>
            <a:ahLst/>
            <a:cxnLst/>
            <a:rect l="l" t="t" r="r" b="b"/>
            <a:pathLst>
              <a:path h="6883400">
                <a:moveTo>
                  <a:pt x="0" y="0"/>
                </a:moveTo>
                <a:lnTo>
                  <a:pt x="0" y="688340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000" y="1143000"/>
            <a:ext cx="4377270" cy="656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8600" y="1022350"/>
            <a:ext cx="4495800" cy="0"/>
          </a:xfrm>
          <a:custGeom>
            <a:avLst/>
            <a:gdLst/>
            <a:ahLst/>
            <a:cxnLst/>
            <a:rect l="l" t="t" r="r" b="b"/>
            <a:pathLst>
              <a:path w="4495800">
                <a:moveTo>
                  <a:pt x="0" y="0"/>
                </a:moveTo>
                <a:lnTo>
                  <a:pt x="449580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5900" y="679450"/>
            <a:ext cx="2981325" cy="253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Arial"/>
                <a:cs typeface="Arial"/>
              </a:rPr>
              <a:t>Transaction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Details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spc="15" baseline="2777" dirty="0">
                <a:latin typeface="Arial"/>
                <a:cs typeface="Arial"/>
              </a:rPr>
              <a:t>CardMember </a:t>
            </a:r>
            <a:r>
              <a:rPr sz="1500" b="1" baseline="2777" dirty="0">
                <a:latin typeface="Arial"/>
                <a:cs typeface="Arial"/>
              </a:rPr>
              <a:t>Name: </a:t>
            </a:r>
            <a:r>
              <a:rPr sz="1000" spc="-30" dirty="0">
                <a:latin typeface="Arial"/>
                <a:cs typeface="Arial"/>
              </a:rPr>
              <a:t>Kevin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Bethel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500" b="1" spc="-22" baseline="2777" dirty="0">
                <a:latin typeface="Arial"/>
                <a:cs typeface="Arial"/>
              </a:rPr>
              <a:t>Amount: </a:t>
            </a:r>
            <a:r>
              <a:rPr sz="1000" spc="-5" dirty="0">
                <a:latin typeface="Arial"/>
                <a:cs typeface="Arial"/>
              </a:rPr>
              <a:t>$121.00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500" b="1" spc="-7" baseline="2777" dirty="0">
                <a:latin typeface="Arial"/>
                <a:cs typeface="Arial"/>
              </a:rPr>
              <a:t>Description: </a:t>
            </a:r>
            <a:r>
              <a:rPr sz="1000" spc="-40" dirty="0">
                <a:latin typeface="Arial"/>
                <a:cs typeface="Arial"/>
              </a:rPr>
              <a:t>AMTRAK </a:t>
            </a:r>
            <a:r>
              <a:rPr sz="1000" spc="-45" dirty="0">
                <a:latin typeface="Arial"/>
                <a:cs typeface="Arial"/>
              </a:rPr>
              <a:t>INT </a:t>
            </a:r>
            <a:r>
              <a:rPr sz="1000" spc="-40" dirty="0">
                <a:latin typeface="Arial"/>
                <a:cs typeface="Arial"/>
              </a:rPr>
              <a:t>WASHINGTON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DC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500" b="1" baseline="2777" dirty="0">
                <a:latin typeface="Arial"/>
                <a:cs typeface="Arial"/>
              </a:rPr>
              <a:t>Date:</a:t>
            </a:r>
            <a:r>
              <a:rPr sz="1500" b="1" spc="375" baseline="2777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03/05/2019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500" b="1" spc="15" baseline="2777" dirty="0">
                <a:latin typeface="Arial"/>
                <a:cs typeface="Arial"/>
              </a:rPr>
              <a:t>Merchant </a:t>
            </a:r>
            <a:r>
              <a:rPr sz="1500" b="1" spc="-30" baseline="2777" dirty="0">
                <a:latin typeface="Arial"/>
                <a:cs typeface="Arial"/>
              </a:rPr>
              <a:t>Address: </a:t>
            </a:r>
            <a:r>
              <a:rPr sz="1000" spc="-5" dirty="0">
                <a:latin typeface="Arial"/>
                <a:cs typeface="Arial"/>
              </a:rPr>
              <a:t>1 </a:t>
            </a:r>
            <a:r>
              <a:rPr sz="1000" spc="-40" dirty="0">
                <a:latin typeface="Arial"/>
                <a:cs typeface="Arial"/>
              </a:rPr>
              <a:t>MASSACHUSETTS </a:t>
            </a:r>
            <a:r>
              <a:rPr sz="1000" spc="-50" dirty="0">
                <a:latin typeface="Arial"/>
                <a:cs typeface="Arial"/>
              </a:rPr>
              <a:t>AVE.,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NW</a:t>
            </a:r>
            <a:endParaRPr sz="1000">
              <a:latin typeface="Arial"/>
              <a:cs typeface="Arial"/>
            </a:endParaRPr>
          </a:p>
          <a:p>
            <a:pPr marL="1225550" marR="69596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4TH </a:t>
            </a:r>
            <a:r>
              <a:rPr sz="1000" spc="-45" dirty="0">
                <a:latin typeface="Arial"/>
                <a:cs typeface="Arial"/>
              </a:rPr>
              <a:t>FLOOR</a:t>
            </a:r>
            <a:r>
              <a:rPr sz="1000" spc="-55" dirty="0">
                <a:latin typeface="Arial"/>
                <a:cs typeface="Arial"/>
              </a:rPr>
              <a:t> WEST  </a:t>
            </a:r>
            <a:r>
              <a:rPr sz="1000" spc="-40" dirty="0">
                <a:latin typeface="Arial"/>
                <a:cs typeface="Arial"/>
              </a:rPr>
              <a:t>WASHINGTON</a:t>
            </a:r>
            <a:endParaRPr sz="1000">
              <a:latin typeface="Arial"/>
              <a:cs typeface="Arial"/>
            </a:endParaRPr>
          </a:p>
          <a:p>
            <a:pPr marL="1225550" marR="1394460">
              <a:lnSpc>
                <a:spcPct val="100000"/>
              </a:lnSpc>
            </a:pPr>
            <a:r>
              <a:rPr sz="1000" spc="-30" dirty="0">
                <a:latin typeface="Arial"/>
                <a:cs typeface="Arial"/>
              </a:rPr>
              <a:t>DC  </a:t>
            </a:r>
            <a:r>
              <a:rPr sz="1000" spc="-5" dirty="0">
                <a:latin typeface="Arial"/>
                <a:cs typeface="Arial"/>
              </a:rPr>
              <a:t>20001</a:t>
            </a:r>
            <a:endParaRPr sz="1000">
              <a:latin typeface="Arial"/>
              <a:cs typeface="Arial"/>
            </a:endParaRPr>
          </a:p>
          <a:p>
            <a:pPr marL="1225550">
              <a:lnSpc>
                <a:spcPct val="100000"/>
              </a:lnSpc>
            </a:pPr>
            <a:r>
              <a:rPr sz="1000" spc="-50" dirty="0">
                <a:latin typeface="Arial"/>
                <a:cs typeface="Arial"/>
              </a:rPr>
              <a:t>UNITED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5900" y="3593985"/>
            <a:ext cx="146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7" baseline="2777" dirty="0">
                <a:latin typeface="Arial"/>
                <a:cs typeface="Arial"/>
              </a:rPr>
              <a:t>Category:</a:t>
            </a:r>
            <a:r>
              <a:rPr sz="1500" b="1" spc="300" baseline="2777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Transportation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686" y="2903118"/>
            <a:ext cx="2585720" cy="216535"/>
          </a:xfrm>
          <a:custGeom>
            <a:avLst/>
            <a:gdLst/>
            <a:ahLst/>
            <a:cxnLst/>
            <a:rect l="l" t="t" r="r" b="b"/>
            <a:pathLst>
              <a:path w="2585720" h="216535">
                <a:moveTo>
                  <a:pt x="0" y="216128"/>
                </a:moveTo>
                <a:lnTo>
                  <a:pt x="2585262" y="216128"/>
                </a:lnTo>
                <a:lnTo>
                  <a:pt x="2585262" y="0"/>
                </a:lnTo>
                <a:lnTo>
                  <a:pt x="0" y="0"/>
                </a:lnTo>
                <a:lnTo>
                  <a:pt x="0" y="216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188" y="3792588"/>
            <a:ext cx="1289050" cy="266065"/>
          </a:xfrm>
          <a:custGeom>
            <a:avLst/>
            <a:gdLst/>
            <a:ahLst/>
            <a:cxnLst/>
            <a:rect l="l" t="t" r="r" b="b"/>
            <a:pathLst>
              <a:path w="1289050" h="266064">
                <a:moveTo>
                  <a:pt x="0" y="266001"/>
                </a:moveTo>
                <a:lnTo>
                  <a:pt x="1288478" y="266001"/>
                </a:lnTo>
                <a:lnTo>
                  <a:pt x="1288478" y="0"/>
                </a:lnTo>
                <a:lnTo>
                  <a:pt x="0" y="0"/>
                </a:lnTo>
                <a:lnTo>
                  <a:pt x="0" y="26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188" y="4066895"/>
            <a:ext cx="2228215" cy="283210"/>
          </a:xfrm>
          <a:custGeom>
            <a:avLst/>
            <a:gdLst/>
            <a:ahLst/>
            <a:cxnLst/>
            <a:rect l="l" t="t" r="r" b="b"/>
            <a:pathLst>
              <a:path w="2228215" h="283210">
                <a:moveTo>
                  <a:pt x="0" y="282638"/>
                </a:moveTo>
                <a:lnTo>
                  <a:pt x="2227821" y="282638"/>
                </a:lnTo>
                <a:lnTo>
                  <a:pt x="2227821" y="0"/>
                </a:lnTo>
                <a:lnTo>
                  <a:pt x="0" y="0"/>
                </a:lnTo>
                <a:lnTo>
                  <a:pt x="0" y="282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22" y="4482553"/>
            <a:ext cx="3175635" cy="158115"/>
          </a:xfrm>
          <a:custGeom>
            <a:avLst/>
            <a:gdLst/>
            <a:ahLst/>
            <a:cxnLst/>
            <a:rect l="l" t="t" r="r" b="b"/>
            <a:pathLst>
              <a:path w="3175635" h="158114">
                <a:moveTo>
                  <a:pt x="0" y="157937"/>
                </a:moveTo>
                <a:lnTo>
                  <a:pt x="3175469" y="157937"/>
                </a:lnTo>
                <a:lnTo>
                  <a:pt x="3175469" y="0"/>
                </a:lnTo>
                <a:lnTo>
                  <a:pt x="0" y="0"/>
                </a:lnTo>
                <a:lnTo>
                  <a:pt x="0" y="157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5900" y="3315842"/>
            <a:ext cx="656590" cy="206375"/>
          </a:xfrm>
          <a:custGeom>
            <a:avLst/>
            <a:gdLst/>
            <a:ahLst/>
            <a:cxnLst/>
            <a:rect l="l" t="t" r="r" b="b"/>
            <a:pathLst>
              <a:path w="656589" h="206375">
                <a:moveTo>
                  <a:pt x="0" y="205994"/>
                </a:moveTo>
                <a:lnTo>
                  <a:pt x="656209" y="205994"/>
                </a:lnTo>
                <a:lnTo>
                  <a:pt x="656209" y="0"/>
                </a:lnTo>
                <a:lnTo>
                  <a:pt x="0" y="0"/>
                </a:lnTo>
                <a:lnTo>
                  <a:pt x="0" y="205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9800" y="3319398"/>
            <a:ext cx="1271270" cy="186690"/>
          </a:xfrm>
          <a:custGeom>
            <a:avLst/>
            <a:gdLst/>
            <a:ahLst/>
            <a:cxnLst/>
            <a:rect l="l" t="t" r="r" b="b"/>
            <a:pathLst>
              <a:path w="1271270" h="186689">
                <a:moveTo>
                  <a:pt x="0" y="186436"/>
                </a:moveTo>
                <a:lnTo>
                  <a:pt x="1271016" y="186436"/>
                </a:lnTo>
                <a:lnTo>
                  <a:pt x="1271016" y="0"/>
                </a:lnTo>
                <a:lnTo>
                  <a:pt x="0" y="0"/>
                </a:lnTo>
                <a:lnTo>
                  <a:pt x="0" y="186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1700" y="7303109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2147" y="7303109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47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7639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4/16/2019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925" y="243255"/>
            <a:ext cx="1649095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220">
              <a:lnSpc>
                <a:spcPct val="1100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35"/>
          <a:ext cx="12336145" cy="626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/>
                <a:gridCol w="906780"/>
                <a:gridCol w="739139"/>
                <a:gridCol w="3479165"/>
                <a:gridCol w="1095375"/>
                <a:gridCol w="837565"/>
                <a:gridCol w="772159"/>
                <a:gridCol w="2776220"/>
                <a:gridCol w="695959"/>
              </a:tblGrid>
              <a:tr h="226060">
                <a:tc gridSpan="4">
                  <a:txBody>
                    <a:bodyPr/>
                    <a:lstStyle/>
                    <a:p>
                      <a:pPr marL="39370">
                        <a:lnSpc>
                          <a:spcPts val="1685"/>
                        </a:lnSpc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 Monitor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07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208279">
                <a:tc gridSpan="2">
                  <a:txBody>
                    <a:bodyPr/>
                    <a:lstStyle/>
                    <a:p>
                      <a:pPr marL="36195">
                        <a:lnSpc>
                          <a:spcPts val="1505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3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900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ts val="108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6705">
                <a:tc gridSpan="2"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5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450" spc="-50" dirty="0">
                          <a:latin typeface="Arial"/>
                          <a:cs typeface="Arial"/>
                        </a:rPr>
                        <a:t>MD </a:t>
                      </a:r>
                      <a:r>
                        <a:rPr sz="1450" spc="-125" dirty="0">
                          <a:latin typeface="Arial"/>
                          <a:cs typeface="Arial"/>
                        </a:rPr>
                        <a:t>21202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below.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22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ts val="100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day,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 marR="110489">
                        <a:lnSpc>
                          <a:spcPct val="11000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than eight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05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 marR="320040">
                        <a:lnSpc>
                          <a:spcPts val="1190"/>
                        </a:lnSpc>
                        <a:spcBef>
                          <a:spcPts val="10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9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else.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non-reimbursable.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3">
                  <a:txBody>
                    <a:bodyPr/>
                    <a:lstStyle/>
                    <a:p>
                      <a:pPr marL="996315">
                        <a:lnSpc>
                          <a:spcPts val="1230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230"/>
                        </a:lnSpc>
                      </a:pPr>
                      <a:r>
                        <a:rPr sz="1150" b="1" i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0800" marR="38735" algn="ctr">
                        <a:lnSpc>
                          <a:spcPct val="110000"/>
                        </a:lnSpc>
                        <a:spcBef>
                          <a:spcPts val="63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</a:t>
                      </a:r>
                      <a:r>
                        <a:rPr sz="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Rates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self-populate.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087755">
                        <a:lnSpc>
                          <a:spcPts val="1230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60"/>
                        </a:lnSpc>
                      </a:pPr>
                      <a:r>
                        <a:rPr sz="1300" spc="-70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(Exec.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Ass't)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878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88440">
                        <a:lnSpc>
                          <a:spcPct val="100000"/>
                        </a:lnSpc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4/1/2019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Rosenthal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1454">
                <a:tc gridSpan="3">
                  <a:txBody>
                    <a:bodyPr/>
                    <a:lstStyle/>
                    <a:p>
                      <a:pPr marR="20955" algn="r">
                        <a:lnSpc>
                          <a:spcPts val="15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500"/>
                        </a:lnSpc>
                      </a:pPr>
                      <a:r>
                        <a:rPr sz="1300" spc="-70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3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950" b="1" i="1" spc="-4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5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74065">
                <a:tc gridSpan="9">
                  <a:txBody>
                    <a:bodyPr/>
                    <a:lstStyle/>
                    <a:p>
                      <a:pPr marL="1948814">
                        <a:lnSpc>
                          <a:spcPts val="1070"/>
                        </a:lnSpc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48814" marR="4434205">
                        <a:lnSpc>
                          <a:spcPct val="112599"/>
                        </a:lnSpc>
                      </a:pP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 reports;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 reports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3525">
                <a:tc gridSpan="9">
                  <a:txBody>
                    <a:bodyPr/>
                    <a:lstStyle/>
                    <a:p>
                      <a:pPr marL="38100">
                        <a:lnSpc>
                          <a:spcPts val="1920"/>
                        </a:lnSpc>
                      </a:pPr>
                      <a:r>
                        <a:rPr sz="1650" spc="-1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448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5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of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5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5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 marR="132080" indent="-59690">
                        <a:lnSpc>
                          <a:spcPts val="1190"/>
                        </a:lnSpc>
                        <a:spcBef>
                          <a:spcPts val="35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Worked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2nd year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Timeline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75"/>
                        </a:lnSpc>
                        <a:tabLst>
                          <a:tab pos="47561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075"/>
                        </a:lnSpc>
                        <a:tabLst>
                          <a:tab pos="3530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300.00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Completed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Leads.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95" dirty="0">
                          <a:latin typeface="Arial"/>
                          <a:cs typeface="Arial"/>
                        </a:rPr>
                        <a:t>SME.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75"/>
                        </a:lnSpc>
                        <a:tabLst>
                          <a:tab pos="47561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075"/>
                        </a:lnSpc>
                        <a:tabLst>
                          <a:tab pos="3530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300.00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checking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VM,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updating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website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SME's.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75"/>
                        </a:lnSpc>
                        <a:tabLst>
                          <a:tab pos="47561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075"/>
                        </a:lnSpc>
                        <a:tabLst>
                          <a:tab pos="4108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90.00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 Weekly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Call-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Follow-up's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SME's.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 marR="93345">
                        <a:lnSpc>
                          <a:spcPct val="11000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managing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MT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tool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year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oversight.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Filed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75"/>
                        </a:lnSpc>
                        <a:tabLst>
                          <a:tab pos="47561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075"/>
                        </a:lnSpc>
                        <a:tabLst>
                          <a:tab pos="3530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153.75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calendar updates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075"/>
                        </a:lnSpc>
                        <a:tabLst>
                          <a:tab pos="4749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075"/>
                        </a:lnSpc>
                        <a:tabLst>
                          <a:tab pos="4108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calendar updates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35"/>
                        </a:lnSpc>
                        <a:spcBef>
                          <a:spcPts val="11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075"/>
                        </a:lnSpc>
                        <a:tabLst>
                          <a:tab pos="4749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075"/>
                        </a:lnSpc>
                        <a:tabLst>
                          <a:tab pos="4108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56.25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48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7639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4/16/2019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1:43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925" y="243255"/>
            <a:ext cx="1649095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220">
              <a:lnSpc>
                <a:spcPct val="1100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35"/>
          <a:ext cx="12336145" cy="5072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/>
                <a:gridCol w="906780"/>
                <a:gridCol w="4213860"/>
                <a:gridCol w="1100454"/>
                <a:gridCol w="838200"/>
                <a:gridCol w="772795"/>
                <a:gridCol w="2776854"/>
                <a:gridCol w="696595"/>
              </a:tblGrid>
              <a:tr h="46164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Recruitment, Hiring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Retention-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 marR="230504">
                        <a:lnSpc>
                          <a:spcPct val="11000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tool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development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support.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75"/>
                        </a:lnSpc>
                        <a:tabLst>
                          <a:tab pos="3505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116.25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Meeting. 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website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updates,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 marR="285750">
                        <a:lnSpc>
                          <a:spcPct val="1100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management,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tool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development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tool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development.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75"/>
                        </a:lnSpc>
                        <a:tabLst>
                          <a:tab pos="5257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75"/>
                        </a:lnSpc>
                        <a:tabLst>
                          <a:tab pos="34988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146.25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2032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 Weekly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Study Call-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SME's.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Development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tool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Review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75"/>
                        </a:lnSpc>
                        <a:tabLst>
                          <a:tab pos="34988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300.00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supported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SME's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tool,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 marR="156210">
                        <a:lnSpc>
                          <a:spcPct val="1100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document organization,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tool.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Development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4.2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075"/>
                        </a:lnSpc>
                        <a:tabLst>
                          <a:tab pos="34988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157.50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Website updates,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calendar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accounts management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SME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needs.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75"/>
                        </a:lnSpc>
                        <a:tabLst>
                          <a:tab pos="34988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105.00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2,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website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updates,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75"/>
                        </a:lnSpc>
                        <a:tabLst>
                          <a:tab pos="40767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56.25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Be-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Call-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follow-ups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 marR="198120">
                        <a:lnSpc>
                          <a:spcPct val="11000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SME's,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Website updates,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coordination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75"/>
                        </a:lnSpc>
                        <a:tabLst>
                          <a:tab pos="40767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86.25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calendar updates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75"/>
                        </a:lnSpc>
                        <a:tabLst>
                          <a:tab pos="40767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review, website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075"/>
                        </a:lnSpc>
                        <a:tabLst>
                          <a:tab pos="3492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101.25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Form.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website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public comment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5251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3492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131.25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Meeting. 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Website updates,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with/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524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3492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post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Staffing study call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BPD,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524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40640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82.50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524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40640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63.75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050" algn="ctr">
                        <a:lnSpc>
                          <a:spcPts val="107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review, website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Team,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review.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524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40640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78.75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1075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9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68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075"/>
                        </a:lnSpc>
                        <a:tabLst>
                          <a:tab pos="26035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2,550.00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57020">
                        <a:lnSpc>
                          <a:spcPts val="1075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075"/>
                        </a:lnSpc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49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7639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4/16/2019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925" y="243255"/>
            <a:ext cx="1649095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220">
              <a:lnSpc>
                <a:spcPct val="110000"/>
              </a:lnSpc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Decree </a:t>
            </a:r>
            <a:r>
              <a:rPr sz="900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35"/>
          <a:ext cx="12336145" cy="3141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/>
                <a:gridCol w="906780"/>
                <a:gridCol w="739139"/>
                <a:gridCol w="3474720"/>
                <a:gridCol w="1100454"/>
                <a:gridCol w="838200"/>
                <a:gridCol w="772795"/>
                <a:gridCol w="880745"/>
                <a:gridCol w="998220"/>
                <a:gridCol w="1593850"/>
              </a:tblGrid>
              <a:tr h="263525">
                <a:tc gridSpan="10">
                  <a:txBody>
                    <a:bodyPr/>
                    <a:lstStyle/>
                    <a:p>
                      <a:pPr marL="38100">
                        <a:lnSpc>
                          <a:spcPts val="1920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43230">
                        <a:lnSpc>
                          <a:spcPts val="1075"/>
                        </a:lnSpc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42290">
                        <a:lnSpc>
                          <a:spcPts val="1075"/>
                        </a:lnSpc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8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Category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Vendor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64590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04800">
                        <a:lnSpc>
                          <a:spcPct val="100000"/>
                        </a:lnSpc>
                      </a:pP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1060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9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48895" marR="28575" indent="635" algn="ctr">
                        <a:lnSpc>
                          <a:spcPct val="11000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9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90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1920" marR="100965" indent="33020">
                        <a:lnSpc>
                          <a:spcPct val="110000"/>
                        </a:lnSpc>
                        <a:spcBef>
                          <a:spcPts val="615"/>
                        </a:spcBef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49554" marR="189230" indent="-41275">
                        <a:lnSpc>
                          <a:spcPct val="110000"/>
                        </a:lnSpc>
                        <a:spcBef>
                          <a:spcPts val="61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9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ts val="1075"/>
                        </a:lnSpc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75"/>
                        </a:lnSpc>
                        <a:tabLst>
                          <a:tab pos="44767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2,550.00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70358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75"/>
                        </a:lnSpc>
                        <a:tabLst>
                          <a:tab pos="44767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2,550.00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ts val="107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INITIALS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4">
                  <a:txBody>
                    <a:bodyPr/>
                    <a:lstStyle/>
                    <a:p>
                      <a:pPr marL="30480">
                        <a:lnSpc>
                          <a:spcPts val="1255"/>
                        </a:lnSpc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45" dirty="0">
                          <a:latin typeface="Arial"/>
                          <a:cs typeface="Arial"/>
                        </a:rPr>
                        <a:t>JRD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50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9163"/>
            <a:ext cx="103441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95" dirty="0">
                <a:latin typeface="Arial"/>
                <a:cs typeface="Arial"/>
              </a:rPr>
              <a:t>/</a:t>
            </a:r>
            <a:r>
              <a:rPr sz="850" spc="-135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11:14 </a:t>
            </a:r>
            <a:r>
              <a:rPr sz="850" spc="-20" dirty="0">
                <a:latin typeface="Arial"/>
                <a:cs typeface="Arial"/>
              </a:rPr>
              <a:t>AM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406" y="243866"/>
            <a:ext cx="1588135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8330" marR="5080" indent="-596265">
              <a:lnSpc>
                <a:spcPct val="110600"/>
              </a:lnSpc>
              <a:spcBef>
                <a:spcPts val="95"/>
              </a:spcBef>
            </a:pPr>
            <a:r>
              <a:rPr sz="850" spc="-20" dirty="0">
                <a:latin typeface="Arial"/>
                <a:cs typeface="Arial"/>
              </a:rPr>
              <a:t>Baltimore </a:t>
            </a:r>
            <a:r>
              <a:rPr sz="850" spc="-45" dirty="0">
                <a:latin typeface="Arial"/>
                <a:cs typeface="Arial"/>
              </a:rPr>
              <a:t>Consent </a:t>
            </a:r>
            <a:r>
              <a:rPr sz="850" spc="-50" dirty="0">
                <a:latin typeface="Arial"/>
                <a:cs typeface="Arial"/>
              </a:rPr>
              <a:t>Decree </a:t>
            </a:r>
            <a:r>
              <a:rPr sz="850" spc="5" dirty="0">
                <a:latin typeface="Arial"/>
                <a:cs typeface="Arial"/>
              </a:rPr>
              <a:t>Monitor  </a:t>
            </a:r>
            <a:r>
              <a:rPr sz="850" spc="-8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47"/>
          <a:ext cx="12271375" cy="638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565"/>
                <a:gridCol w="822960"/>
                <a:gridCol w="591185"/>
                <a:gridCol w="3307715"/>
                <a:gridCol w="1041400"/>
                <a:gridCol w="796925"/>
                <a:gridCol w="734695"/>
                <a:gridCol w="2640964"/>
                <a:gridCol w="661034"/>
                <a:gridCol w="694690"/>
              </a:tblGrid>
              <a:tr h="215900">
                <a:tc gridSpan="4">
                  <a:txBody>
                    <a:bodyPr/>
                    <a:lstStyle/>
                    <a:p>
                      <a:pPr marL="38100">
                        <a:lnSpc>
                          <a:spcPts val="1600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96850">
                <a:tc gridSpan="2">
                  <a:txBody>
                    <a:bodyPr/>
                    <a:lstStyle/>
                    <a:p>
                      <a:pPr marL="34925">
                        <a:lnSpc>
                          <a:spcPts val="143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50" spc="-12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50" spc="-9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5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900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5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2100">
                <a:tc gridSpan="2"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21202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93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75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95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may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 marR="299720">
                        <a:lnSpc>
                          <a:spcPct val="1106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44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101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 gridSpan="3">
                  <a:txBody>
                    <a:bodyPr/>
                    <a:lstStyle/>
                    <a:p>
                      <a:pPr marL="800100">
                        <a:lnSpc>
                          <a:spcPts val="11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sz="1100" b="1" i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2545" marR="31115" indent="-1905" algn="ctr">
                        <a:lnSpc>
                          <a:spcPct val="113399"/>
                        </a:lnSpc>
                        <a:spcBef>
                          <a:spcPts val="445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1435" marR="41275" algn="ctr">
                        <a:lnSpc>
                          <a:spcPct val="113399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make sure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2085">
                <a:tc gridSpan="3">
                  <a:txBody>
                    <a:bodyPr/>
                    <a:lstStyle/>
                    <a:p>
                      <a:pPr marL="885190">
                        <a:lnSpc>
                          <a:spcPts val="11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210"/>
                        </a:lnSpc>
                      </a:pPr>
                      <a:r>
                        <a:rPr sz="1250" spc="-75" dirty="0">
                          <a:latin typeface="Arial"/>
                          <a:cs typeface="Arial"/>
                        </a:rPr>
                        <a:t>Drake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L="12630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440"/>
                        </a:lnSpc>
                      </a:pPr>
                      <a:r>
                        <a:rPr sz="1250" spc="-15" dirty="0">
                          <a:latin typeface="Arial"/>
                          <a:cs typeface="Arial"/>
                        </a:rPr>
                        <a:t>4/1/2019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R="19685" algn="r">
                        <a:lnSpc>
                          <a:spcPts val="1440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25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R: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44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5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90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00" b="1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i="1" spc="-5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35965">
                <a:tc gridSpan="10">
                  <a:txBody>
                    <a:bodyPr/>
                    <a:lstStyle/>
                    <a:p>
                      <a:pPr marL="1812925">
                        <a:lnSpc>
                          <a:spcPts val="1019"/>
                        </a:lnSpc>
                      </a:pP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meet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812925" marR="4801235">
                        <a:lnSpc>
                          <a:spcPct val="112200"/>
                        </a:lnSpc>
                      </a:pPr>
                      <a:r>
                        <a:rPr sz="90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re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 force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00" i="1" spc="-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92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2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50" dirty="0">
                          <a:latin typeface="Trebuchet MS"/>
                          <a:cs typeface="Trebuchet MS"/>
                        </a:rPr>
                        <a:t>Day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b="1" spc="-6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122555" indent="-58419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follow-up.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Facebook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engagement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305.50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Carryover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Pro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Bono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Call: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86690">
                        <a:lnSpc>
                          <a:spcPct val="110600"/>
                        </a:lnSpc>
                      </a:pPr>
                      <a:r>
                        <a:rPr sz="850" spc="-155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follow-up.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Facebook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engagement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Edited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Applications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Website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Posting.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Wrote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language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post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399.50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Carryover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Pro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Bono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day's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Edited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NL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5875">
                        <a:lnSpc>
                          <a:spcPct val="11060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Applications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Website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Posting.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Wrote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language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post 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including reviewing 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PSA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Forum.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376.00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3848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Team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Engagement.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RFP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Field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Services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Proposal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446.50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follow-up.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Engagement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Carry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Over: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 preparation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March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Documentation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Team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75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50" b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</a:pPr>
                      <a:r>
                        <a:rPr sz="850" b="1" spc="5" dirty="0"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.1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850" b="1" spc="-7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tabLst>
                          <a:tab pos="288290" algn="l"/>
                        </a:tabLst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	2,138.50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72565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spc="5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.3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51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9163"/>
            <a:ext cx="103441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5" dirty="0">
                <a:latin typeface="Arial"/>
                <a:cs typeface="Arial"/>
              </a:rPr>
              <a:t>4/16/2019 </a:t>
            </a:r>
            <a:r>
              <a:rPr sz="850" spc="95" dirty="0">
                <a:latin typeface="Arial"/>
                <a:cs typeface="Arial"/>
              </a:rPr>
              <a:t>/</a:t>
            </a:r>
            <a:r>
              <a:rPr sz="850" spc="-135" dirty="0">
                <a:latin typeface="Arial"/>
                <a:cs typeface="Arial"/>
              </a:rPr>
              <a:t> </a:t>
            </a:r>
            <a:r>
              <a:rPr sz="850" spc="-30" dirty="0">
                <a:latin typeface="Arial"/>
                <a:cs typeface="Arial"/>
              </a:rPr>
              <a:t>11:14 </a:t>
            </a:r>
            <a:r>
              <a:rPr sz="850" spc="-20" dirty="0">
                <a:latin typeface="Arial"/>
                <a:cs typeface="Arial"/>
              </a:rPr>
              <a:t>AM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406" y="243866"/>
            <a:ext cx="1588135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8330" marR="5080" indent="-596265">
              <a:lnSpc>
                <a:spcPct val="110600"/>
              </a:lnSpc>
              <a:spcBef>
                <a:spcPts val="95"/>
              </a:spcBef>
            </a:pPr>
            <a:r>
              <a:rPr sz="850" spc="-20" dirty="0">
                <a:latin typeface="Arial"/>
                <a:cs typeface="Arial"/>
              </a:rPr>
              <a:t>Baltimore </a:t>
            </a:r>
            <a:r>
              <a:rPr sz="850" spc="-45" dirty="0">
                <a:latin typeface="Arial"/>
                <a:cs typeface="Arial"/>
              </a:rPr>
              <a:t>Consent </a:t>
            </a:r>
            <a:r>
              <a:rPr sz="850" spc="-50" dirty="0">
                <a:latin typeface="Arial"/>
                <a:cs typeface="Arial"/>
              </a:rPr>
              <a:t>Decree </a:t>
            </a:r>
            <a:r>
              <a:rPr sz="850" spc="5" dirty="0">
                <a:latin typeface="Arial"/>
                <a:cs typeface="Arial"/>
              </a:rPr>
              <a:t>Monitor  </a:t>
            </a:r>
            <a:r>
              <a:rPr sz="850" spc="-85" dirty="0">
                <a:latin typeface="Arial"/>
                <a:cs typeface="Arial"/>
              </a:rPr>
              <a:t>INVOICE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47"/>
          <a:ext cx="12271375" cy="3010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565"/>
                <a:gridCol w="822960"/>
                <a:gridCol w="591185"/>
                <a:gridCol w="3303904"/>
                <a:gridCol w="1045210"/>
                <a:gridCol w="796925"/>
                <a:gridCol w="734695"/>
                <a:gridCol w="838200"/>
                <a:gridCol w="949325"/>
                <a:gridCol w="2209800"/>
              </a:tblGrid>
              <a:tr h="25146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17830">
                        <a:lnSpc>
                          <a:spcPct val="100000"/>
                        </a:lnSpc>
                      </a:pPr>
                      <a:r>
                        <a:rPr sz="85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4350">
                        <a:lnSpc>
                          <a:spcPct val="10000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Vendor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0005" marR="19050" algn="ctr">
                        <a:lnSpc>
                          <a:spcPts val="1130"/>
                        </a:lnSpc>
                        <a:spcBef>
                          <a:spcPts val="20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11760" marR="90805" indent="33020">
                        <a:lnSpc>
                          <a:spcPct val="110600"/>
                        </a:lnSpc>
                      </a:pPr>
                      <a:r>
                        <a:rPr sz="85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38125" marR="176530" indent="-41275">
                        <a:lnSpc>
                          <a:spcPct val="110600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75311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75311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75311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850" b="1" spc="-7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tabLst>
                          <a:tab pos="753110" algn="l"/>
                        </a:tabLst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375920" algn="l"/>
                        </a:tabLst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	2,138.50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TOTA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375920" algn="l"/>
                        </a:tabLst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	2,138.50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INITIALS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00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30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52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4/2/2019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12:51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7285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 marR="10350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Joyce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3/29/2019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86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7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DOJ's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request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38784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recruitment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staffing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74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1,880.00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Overtime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38784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3335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12.5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2362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2,937.50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92849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6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53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5:59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72850" cy="3561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635" algn="ctr">
                        <a:lnSpc>
                          <a:spcPct val="110000"/>
                        </a:lnSpc>
                        <a:spcBef>
                          <a:spcPts val="12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7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3/14/2019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.58/mile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66.70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ts val="819"/>
                        </a:lnSpc>
                        <a:tabLst>
                          <a:tab pos="6267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66.70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Uber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Venable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35609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3.55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718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3.55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Courtyard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Hotel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172.10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172.10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Food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.58/mile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38100" algn="r">
                        <a:lnSpc>
                          <a:spcPts val="819"/>
                        </a:lnSpc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66.70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ts val="819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66.70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442.55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2,937.50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442.55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3,380.05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NMJ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0470" y="1358900"/>
            <a:ext cx="158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818181"/>
                </a:solidFill>
                <a:latin typeface="Arial"/>
                <a:cs typeface="Arial"/>
              </a:rPr>
              <a:t>115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75" dirty="0">
                <a:solidFill>
                  <a:srgbClr val="818181"/>
                </a:solidFill>
                <a:latin typeface="Arial"/>
                <a:cs typeface="Arial"/>
              </a:rPr>
              <a:t>29</a:t>
            </a:r>
            <a:r>
              <a:rPr sz="1200" spc="-13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6449" y="8559800"/>
            <a:ext cx="443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9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900" y="1663700"/>
            <a:ext cx="5562600" cy="397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8462" y="2496146"/>
            <a:ext cx="4470400" cy="2082164"/>
          </a:xfrm>
          <a:custGeom>
            <a:avLst/>
            <a:gdLst/>
            <a:ahLst/>
            <a:cxnLst/>
            <a:rect l="l" t="t" r="r" b="b"/>
            <a:pathLst>
              <a:path w="4470400" h="2082164">
                <a:moveTo>
                  <a:pt x="4469866" y="2082055"/>
                </a:moveTo>
                <a:lnTo>
                  <a:pt x="4442080" y="2063865"/>
                </a:lnTo>
                <a:lnTo>
                  <a:pt x="4408893" y="2040674"/>
                </a:lnTo>
                <a:lnTo>
                  <a:pt x="4379379" y="2015808"/>
                </a:lnTo>
                <a:lnTo>
                  <a:pt x="4343921" y="1986279"/>
                </a:lnTo>
                <a:lnTo>
                  <a:pt x="4312323" y="1960333"/>
                </a:lnTo>
                <a:lnTo>
                  <a:pt x="4280687" y="1936064"/>
                </a:lnTo>
                <a:lnTo>
                  <a:pt x="4249483" y="1909432"/>
                </a:lnTo>
                <a:lnTo>
                  <a:pt x="4219702" y="1883346"/>
                </a:lnTo>
                <a:lnTo>
                  <a:pt x="4172813" y="1899716"/>
                </a:lnTo>
                <a:lnTo>
                  <a:pt x="4137152" y="1928075"/>
                </a:lnTo>
                <a:lnTo>
                  <a:pt x="4097528" y="1935733"/>
                </a:lnTo>
                <a:lnTo>
                  <a:pt x="4055668" y="1939861"/>
                </a:lnTo>
                <a:lnTo>
                  <a:pt x="4006697" y="1942706"/>
                </a:lnTo>
                <a:lnTo>
                  <a:pt x="3958120" y="1950262"/>
                </a:lnTo>
                <a:lnTo>
                  <a:pt x="3886708" y="1918017"/>
                </a:lnTo>
                <a:lnTo>
                  <a:pt x="3851402" y="1899716"/>
                </a:lnTo>
                <a:lnTo>
                  <a:pt x="3813162" y="1879955"/>
                </a:lnTo>
                <a:lnTo>
                  <a:pt x="3776840" y="1864512"/>
                </a:lnTo>
                <a:lnTo>
                  <a:pt x="3736987" y="1865337"/>
                </a:lnTo>
                <a:lnTo>
                  <a:pt x="3698621" y="1866188"/>
                </a:lnTo>
                <a:lnTo>
                  <a:pt x="3642525" y="1867573"/>
                </a:lnTo>
                <a:lnTo>
                  <a:pt x="3574656" y="1865985"/>
                </a:lnTo>
                <a:lnTo>
                  <a:pt x="3523437" y="1867801"/>
                </a:lnTo>
                <a:lnTo>
                  <a:pt x="3473932" y="1869109"/>
                </a:lnTo>
                <a:lnTo>
                  <a:pt x="3423158" y="1873542"/>
                </a:lnTo>
                <a:lnTo>
                  <a:pt x="3386696" y="1886851"/>
                </a:lnTo>
                <a:lnTo>
                  <a:pt x="3329279" y="1884984"/>
                </a:lnTo>
                <a:lnTo>
                  <a:pt x="3278606" y="1869655"/>
                </a:lnTo>
                <a:lnTo>
                  <a:pt x="3241052" y="1861883"/>
                </a:lnTo>
                <a:lnTo>
                  <a:pt x="3192640" y="1871471"/>
                </a:lnTo>
                <a:lnTo>
                  <a:pt x="3171863" y="1833333"/>
                </a:lnTo>
                <a:lnTo>
                  <a:pt x="3147974" y="1800517"/>
                </a:lnTo>
                <a:lnTo>
                  <a:pt x="3103854" y="1800301"/>
                </a:lnTo>
                <a:lnTo>
                  <a:pt x="3065183" y="1790801"/>
                </a:lnTo>
                <a:lnTo>
                  <a:pt x="3027197" y="1780679"/>
                </a:lnTo>
                <a:lnTo>
                  <a:pt x="2987586" y="1770443"/>
                </a:lnTo>
                <a:lnTo>
                  <a:pt x="2945650" y="1762556"/>
                </a:lnTo>
                <a:lnTo>
                  <a:pt x="2894304" y="1766887"/>
                </a:lnTo>
                <a:lnTo>
                  <a:pt x="2855226" y="1765261"/>
                </a:lnTo>
                <a:lnTo>
                  <a:pt x="2815374" y="1755762"/>
                </a:lnTo>
                <a:lnTo>
                  <a:pt x="2776372" y="1757552"/>
                </a:lnTo>
                <a:lnTo>
                  <a:pt x="2744127" y="1780158"/>
                </a:lnTo>
                <a:lnTo>
                  <a:pt x="2709468" y="1763598"/>
                </a:lnTo>
                <a:lnTo>
                  <a:pt x="2659303" y="1739569"/>
                </a:lnTo>
                <a:lnTo>
                  <a:pt x="2620733" y="1723110"/>
                </a:lnTo>
                <a:lnTo>
                  <a:pt x="2584246" y="1697520"/>
                </a:lnTo>
                <a:lnTo>
                  <a:pt x="2557018" y="1644992"/>
                </a:lnTo>
                <a:lnTo>
                  <a:pt x="2551074" y="1606651"/>
                </a:lnTo>
                <a:lnTo>
                  <a:pt x="2580830" y="1582000"/>
                </a:lnTo>
                <a:lnTo>
                  <a:pt x="2586469" y="1542770"/>
                </a:lnTo>
                <a:lnTo>
                  <a:pt x="2549436" y="1521828"/>
                </a:lnTo>
                <a:lnTo>
                  <a:pt x="2507234" y="1520977"/>
                </a:lnTo>
                <a:lnTo>
                  <a:pt x="2467546" y="1519313"/>
                </a:lnTo>
                <a:lnTo>
                  <a:pt x="2423998" y="1502511"/>
                </a:lnTo>
                <a:lnTo>
                  <a:pt x="2389454" y="1485480"/>
                </a:lnTo>
                <a:lnTo>
                  <a:pt x="2358910" y="1458912"/>
                </a:lnTo>
                <a:lnTo>
                  <a:pt x="2324912" y="1441145"/>
                </a:lnTo>
                <a:lnTo>
                  <a:pt x="2280907" y="1436141"/>
                </a:lnTo>
                <a:lnTo>
                  <a:pt x="2242286" y="1431785"/>
                </a:lnTo>
                <a:lnTo>
                  <a:pt x="2197531" y="1423644"/>
                </a:lnTo>
                <a:lnTo>
                  <a:pt x="2158860" y="1416202"/>
                </a:lnTo>
                <a:lnTo>
                  <a:pt x="2117191" y="1416735"/>
                </a:lnTo>
                <a:lnTo>
                  <a:pt x="2074964" y="1411173"/>
                </a:lnTo>
                <a:lnTo>
                  <a:pt x="2030679" y="1400657"/>
                </a:lnTo>
                <a:lnTo>
                  <a:pt x="1990420" y="1391221"/>
                </a:lnTo>
                <a:lnTo>
                  <a:pt x="1947227" y="1380870"/>
                </a:lnTo>
                <a:lnTo>
                  <a:pt x="1903399" y="1370393"/>
                </a:lnTo>
                <a:lnTo>
                  <a:pt x="1864982" y="1361554"/>
                </a:lnTo>
                <a:lnTo>
                  <a:pt x="1838312" y="1333030"/>
                </a:lnTo>
                <a:lnTo>
                  <a:pt x="1811324" y="1304226"/>
                </a:lnTo>
                <a:lnTo>
                  <a:pt x="1773555" y="1292212"/>
                </a:lnTo>
                <a:lnTo>
                  <a:pt x="1736305" y="1272425"/>
                </a:lnTo>
                <a:lnTo>
                  <a:pt x="1694700" y="1255039"/>
                </a:lnTo>
                <a:lnTo>
                  <a:pt x="1662188" y="1232636"/>
                </a:lnTo>
                <a:lnTo>
                  <a:pt x="1623263" y="1206868"/>
                </a:lnTo>
                <a:lnTo>
                  <a:pt x="1587957" y="1192237"/>
                </a:lnTo>
                <a:lnTo>
                  <a:pt x="1546301" y="1193101"/>
                </a:lnTo>
                <a:lnTo>
                  <a:pt x="1510334" y="1208849"/>
                </a:lnTo>
                <a:lnTo>
                  <a:pt x="1485290" y="1239558"/>
                </a:lnTo>
                <a:lnTo>
                  <a:pt x="1448993" y="1256982"/>
                </a:lnTo>
                <a:lnTo>
                  <a:pt x="1413027" y="1270215"/>
                </a:lnTo>
                <a:lnTo>
                  <a:pt x="1367485" y="1258468"/>
                </a:lnTo>
                <a:lnTo>
                  <a:pt x="1327492" y="1247266"/>
                </a:lnTo>
                <a:lnTo>
                  <a:pt x="1288770" y="1234846"/>
                </a:lnTo>
                <a:lnTo>
                  <a:pt x="1226096" y="1221714"/>
                </a:lnTo>
                <a:lnTo>
                  <a:pt x="1184452" y="1216456"/>
                </a:lnTo>
                <a:lnTo>
                  <a:pt x="1140815" y="1219034"/>
                </a:lnTo>
                <a:lnTo>
                  <a:pt x="1100874" y="1214069"/>
                </a:lnTo>
                <a:lnTo>
                  <a:pt x="1052195" y="1199070"/>
                </a:lnTo>
                <a:lnTo>
                  <a:pt x="1016711" y="1183944"/>
                </a:lnTo>
                <a:lnTo>
                  <a:pt x="967244" y="1168984"/>
                </a:lnTo>
                <a:lnTo>
                  <a:pt x="905268" y="1150302"/>
                </a:lnTo>
                <a:lnTo>
                  <a:pt x="856538" y="1135824"/>
                </a:lnTo>
                <a:lnTo>
                  <a:pt x="826706" y="1103795"/>
                </a:lnTo>
                <a:lnTo>
                  <a:pt x="807720" y="1067447"/>
                </a:lnTo>
                <a:lnTo>
                  <a:pt x="732574" y="1027150"/>
                </a:lnTo>
                <a:lnTo>
                  <a:pt x="691337" y="1019213"/>
                </a:lnTo>
                <a:lnTo>
                  <a:pt x="652792" y="1014895"/>
                </a:lnTo>
                <a:lnTo>
                  <a:pt x="612838" y="1034046"/>
                </a:lnTo>
                <a:lnTo>
                  <a:pt x="579335" y="1054557"/>
                </a:lnTo>
                <a:lnTo>
                  <a:pt x="540029" y="1042492"/>
                </a:lnTo>
                <a:lnTo>
                  <a:pt x="515620" y="1003947"/>
                </a:lnTo>
                <a:lnTo>
                  <a:pt x="493788" y="969644"/>
                </a:lnTo>
                <a:lnTo>
                  <a:pt x="471881" y="935088"/>
                </a:lnTo>
                <a:lnTo>
                  <a:pt x="447675" y="900328"/>
                </a:lnTo>
                <a:lnTo>
                  <a:pt x="424472" y="867117"/>
                </a:lnTo>
                <a:lnTo>
                  <a:pt x="402247" y="835431"/>
                </a:lnTo>
                <a:lnTo>
                  <a:pt x="379742" y="803135"/>
                </a:lnTo>
                <a:lnTo>
                  <a:pt x="356882" y="770585"/>
                </a:lnTo>
                <a:lnTo>
                  <a:pt x="322770" y="721842"/>
                </a:lnTo>
                <a:lnTo>
                  <a:pt x="297472" y="685380"/>
                </a:lnTo>
                <a:lnTo>
                  <a:pt x="305295" y="647306"/>
                </a:lnTo>
                <a:lnTo>
                  <a:pt x="279095" y="617004"/>
                </a:lnTo>
                <a:lnTo>
                  <a:pt x="242684" y="603186"/>
                </a:lnTo>
                <a:lnTo>
                  <a:pt x="189649" y="586524"/>
                </a:lnTo>
                <a:lnTo>
                  <a:pt x="152082" y="578942"/>
                </a:lnTo>
                <a:lnTo>
                  <a:pt x="128917" y="546226"/>
                </a:lnTo>
                <a:lnTo>
                  <a:pt x="96621" y="524522"/>
                </a:lnTo>
                <a:lnTo>
                  <a:pt x="106972" y="481012"/>
                </a:lnTo>
                <a:lnTo>
                  <a:pt x="124383" y="441807"/>
                </a:lnTo>
                <a:lnTo>
                  <a:pt x="134302" y="393560"/>
                </a:lnTo>
                <a:lnTo>
                  <a:pt x="138188" y="354228"/>
                </a:lnTo>
                <a:lnTo>
                  <a:pt x="105003" y="325348"/>
                </a:lnTo>
                <a:lnTo>
                  <a:pt x="73748" y="301370"/>
                </a:lnTo>
                <a:lnTo>
                  <a:pt x="52070" y="265709"/>
                </a:lnTo>
                <a:lnTo>
                  <a:pt x="33121" y="229082"/>
                </a:lnTo>
                <a:lnTo>
                  <a:pt x="22555" y="191808"/>
                </a:lnTo>
                <a:lnTo>
                  <a:pt x="0" y="159727"/>
                </a:lnTo>
                <a:lnTo>
                  <a:pt x="9639" y="121691"/>
                </a:lnTo>
                <a:lnTo>
                  <a:pt x="43903" y="90182"/>
                </a:lnTo>
                <a:lnTo>
                  <a:pt x="96456" y="77749"/>
                </a:lnTo>
                <a:lnTo>
                  <a:pt x="137236" y="84759"/>
                </a:lnTo>
                <a:lnTo>
                  <a:pt x="169545" y="64147"/>
                </a:lnTo>
                <a:lnTo>
                  <a:pt x="177279" y="26796"/>
                </a:lnTo>
                <a:lnTo>
                  <a:pt x="201180" y="0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8462" y="2496146"/>
            <a:ext cx="4470400" cy="2082164"/>
          </a:xfrm>
          <a:custGeom>
            <a:avLst/>
            <a:gdLst/>
            <a:ahLst/>
            <a:cxnLst/>
            <a:rect l="l" t="t" r="r" b="b"/>
            <a:pathLst>
              <a:path w="4470400" h="2082164">
                <a:moveTo>
                  <a:pt x="4469866" y="2082055"/>
                </a:moveTo>
                <a:lnTo>
                  <a:pt x="4442080" y="2063865"/>
                </a:lnTo>
                <a:lnTo>
                  <a:pt x="4408893" y="2040674"/>
                </a:lnTo>
                <a:lnTo>
                  <a:pt x="4379379" y="2015808"/>
                </a:lnTo>
                <a:lnTo>
                  <a:pt x="4343921" y="1986279"/>
                </a:lnTo>
                <a:lnTo>
                  <a:pt x="4312323" y="1960333"/>
                </a:lnTo>
                <a:lnTo>
                  <a:pt x="4280687" y="1936064"/>
                </a:lnTo>
                <a:lnTo>
                  <a:pt x="4249483" y="1909432"/>
                </a:lnTo>
                <a:lnTo>
                  <a:pt x="4219702" y="1883346"/>
                </a:lnTo>
                <a:lnTo>
                  <a:pt x="4172813" y="1899716"/>
                </a:lnTo>
                <a:lnTo>
                  <a:pt x="4137152" y="1928075"/>
                </a:lnTo>
                <a:lnTo>
                  <a:pt x="4097528" y="1935733"/>
                </a:lnTo>
                <a:lnTo>
                  <a:pt x="4055668" y="1939861"/>
                </a:lnTo>
                <a:lnTo>
                  <a:pt x="4006697" y="1942706"/>
                </a:lnTo>
                <a:lnTo>
                  <a:pt x="3958120" y="1950262"/>
                </a:lnTo>
                <a:lnTo>
                  <a:pt x="3886708" y="1918017"/>
                </a:lnTo>
                <a:lnTo>
                  <a:pt x="3851402" y="1899716"/>
                </a:lnTo>
                <a:lnTo>
                  <a:pt x="3813162" y="1879955"/>
                </a:lnTo>
                <a:lnTo>
                  <a:pt x="3776840" y="1864512"/>
                </a:lnTo>
                <a:lnTo>
                  <a:pt x="3736987" y="1865337"/>
                </a:lnTo>
                <a:lnTo>
                  <a:pt x="3698621" y="1866188"/>
                </a:lnTo>
                <a:lnTo>
                  <a:pt x="3642525" y="1867573"/>
                </a:lnTo>
                <a:lnTo>
                  <a:pt x="3574656" y="1865985"/>
                </a:lnTo>
                <a:lnTo>
                  <a:pt x="3523437" y="1867801"/>
                </a:lnTo>
                <a:lnTo>
                  <a:pt x="3473932" y="1869109"/>
                </a:lnTo>
                <a:lnTo>
                  <a:pt x="3423158" y="1873542"/>
                </a:lnTo>
                <a:lnTo>
                  <a:pt x="3386696" y="1886851"/>
                </a:lnTo>
                <a:lnTo>
                  <a:pt x="3329279" y="1884984"/>
                </a:lnTo>
                <a:lnTo>
                  <a:pt x="3278606" y="1869655"/>
                </a:lnTo>
                <a:lnTo>
                  <a:pt x="3241052" y="1861883"/>
                </a:lnTo>
                <a:lnTo>
                  <a:pt x="3192640" y="1871471"/>
                </a:lnTo>
                <a:lnTo>
                  <a:pt x="3171863" y="1833333"/>
                </a:lnTo>
                <a:lnTo>
                  <a:pt x="3147974" y="1800517"/>
                </a:lnTo>
                <a:lnTo>
                  <a:pt x="3103854" y="1800301"/>
                </a:lnTo>
                <a:lnTo>
                  <a:pt x="3065183" y="1790801"/>
                </a:lnTo>
                <a:lnTo>
                  <a:pt x="3027197" y="1780679"/>
                </a:lnTo>
                <a:lnTo>
                  <a:pt x="2987586" y="1770443"/>
                </a:lnTo>
                <a:lnTo>
                  <a:pt x="2945650" y="1762556"/>
                </a:lnTo>
                <a:lnTo>
                  <a:pt x="2894304" y="1766887"/>
                </a:lnTo>
                <a:lnTo>
                  <a:pt x="2855226" y="1765261"/>
                </a:lnTo>
                <a:lnTo>
                  <a:pt x="2815374" y="1755762"/>
                </a:lnTo>
                <a:lnTo>
                  <a:pt x="2776372" y="1757552"/>
                </a:lnTo>
                <a:lnTo>
                  <a:pt x="2744127" y="1780158"/>
                </a:lnTo>
                <a:lnTo>
                  <a:pt x="2709468" y="1763598"/>
                </a:lnTo>
                <a:lnTo>
                  <a:pt x="2659303" y="1739569"/>
                </a:lnTo>
                <a:lnTo>
                  <a:pt x="2620733" y="1723110"/>
                </a:lnTo>
                <a:lnTo>
                  <a:pt x="2584246" y="1697520"/>
                </a:lnTo>
                <a:lnTo>
                  <a:pt x="2557018" y="1644992"/>
                </a:lnTo>
                <a:lnTo>
                  <a:pt x="2551074" y="1606651"/>
                </a:lnTo>
                <a:lnTo>
                  <a:pt x="2580830" y="1582000"/>
                </a:lnTo>
                <a:lnTo>
                  <a:pt x="2586469" y="1542770"/>
                </a:lnTo>
                <a:lnTo>
                  <a:pt x="2549436" y="1521828"/>
                </a:lnTo>
                <a:lnTo>
                  <a:pt x="2507234" y="1520977"/>
                </a:lnTo>
                <a:lnTo>
                  <a:pt x="2467546" y="1519313"/>
                </a:lnTo>
                <a:lnTo>
                  <a:pt x="2423998" y="1502511"/>
                </a:lnTo>
                <a:lnTo>
                  <a:pt x="2389454" y="1485480"/>
                </a:lnTo>
                <a:lnTo>
                  <a:pt x="2358910" y="1458912"/>
                </a:lnTo>
                <a:lnTo>
                  <a:pt x="2324912" y="1441145"/>
                </a:lnTo>
                <a:lnTo>
                  <a:pt x="2280907" y="1436141"/>
                </a:lnTo>
                <a:lnTo>
                  <a:pt x="2242286" y="1431785"/>
                </a:lnTo>
                <a:lnTo>
                  <a:pt x="2197531" y="1423644"/>
                </a:lnTo>
                <a:lnTo>
                  <a:pt x="2158860" y="1416202"/>
                </a:lnTo>
                <a:lnTo>
                  <a:pt x="2117191" y="1416735"/>
                </a:lnTo>
                <a:lnTo>
                  <a:pt x="2074964" y="1411173"/>
                </a:lnTo>
                <a:lnTo>
                  <a:pt x="2030679" y="1400657"/>
                </a:lnTo>
                <a:lnTo>
                  <a:pt x="1990420" y="1391221"/>
                </a:lnTo>
                <a:lnTo>
                  <a:pt x="1947227" y="1380870"/>
                </a:lnTo>
                <a:lnTo>
                  <a:pt x="1903399" y="1370393"/>
                </a:lnTo>
                <a:lnTo>
                  <a:pt x="1864982" y="1361554"/>
                </a:lnTo>
                <a:lnTo>
                  <a:pt x="1838312" y="1333030"/>
                </a:lnTo>
                <a:lnTo>
                  <a:pt x="1811324" y="1304226"/>
                </a:lnTo>
                <a:lnTo>
                  <a:pt x="1773555" y="1292212"/>
                </a:lnTo>
                <a:lnTo>
                  <a:pt x="1736305" y="1272425"/>
                </a:lnTo>
                <a:lnTo>
                  <a:pt x="1694700" y="1255039"/>
                </a:lnTo>
                <a:lnTo>
                  <a:pt x="1662188" y="1232636"/>
                </a:lnTo>
                <a:lnTo>
                  <a:pt x="1623263" y="1206868"/>
                </a:lnTo>
                <a:lnTo>
                  <a:pt x="1587957" y="1192237"/>
                </a:lnTo>
                <a:lnTo>
                  <a:pt x="1546301" y="1193101"/>
                </a:lnTo>
                <a:lnTo>
                  <a:pt x="1510334" y="1208849"/>
                </a:lnTo>
                <a:lnTo>
                  <a:pt x="1485290" y="1239558"/>
                </a:lnTo>
                <a:lnTo>
                  <a:pt x="1448993" y="1256982"/>
                </a:lnTo>
                <a:lnTo>
                  <a:pt x="1413027" y="1270215"/>
                </a:lnTo>
                <a:lnTo>
                  <a:pt x="1367485" y="1258468"/>
                </a:lnTo>
                <a:lnTo>
                  <a:pt x="1327492" y="1247266"/>
                </a:lnTo>
                <a:lnTo>
                  <a:pt x="1288770" y="1234846"/>
                </a:lnTo>
                <a:lnTo>
                  <a:pt x="1226096" y="1221714"/>
                </a:lnTo>
                <a:lnTo>
                  <a:pt x="1184452" y="1216456"/>
                </a:lnTo>
                <a:lnTo>
                  <a:pt x="1140815" y="1219034"/>
                </a:lnTo>
                <a:lnTo>
                  <a:pt x="1100874" y="1214069"/>
                </a:lnTo>
                <a:lnTo>
                  <a:pt x="1052195" y="1199070"/>
                </a:lnTo>
                <a:lnTo>
                  <a:pt x="1016711" y="1183944"/>
                </a:lnTo>
                <a:lnTo>
                  <a:pt x="967244" y="1168984"/>
                </a:lnTo>
                <a:lnTo>
                  <a:pt x="905268" y="1150302"/>
                </a:lnTo>
                <a:lnTo>
                  <a:pt x="856538" y="1135824"/>
                </a:lnTo>
                <a:lnTo>
                  <a:pt x="826706" y="1103795"/>
                </a:lnTo>
                <a:lnTo>
                  <a:pt x="807720" y="1067447"/>
                </a:lnTo>
                <a:lnTo>
                  <a:pt x="732574" y="1027150"/>
                </a:lnTo>
                <a:lnTo>
                  <a:pt x="691337" y="1019213"/>
                </a:lnTo>
                <a:lnTo>
                  <a:pt x="652792" y="1014895"/>
                </a:lnTo>
                <a:lnTo>
                  <a:pt x="612838" y="1034046"/>
                </a:lnTo>
                <a:lnTo>
                  <a:pt x="579335" y="1054557"/>
                </a:lnTo>
                <a:lnTo>
                  <a:pt x="540029" y="1042492"/>
                </a:lnTo>
                <a:lnTo>
                  <a:pt x="515620" y="1003947"/>
                </a:lnTo>
                <a:lnTo>
                  <a:pt x="493788" y="969644"/>
                </a:lnTo>
                <a:lnTo>
                  <a:pt x="471881" y="935088"/>
                </a:lnTo>
                <a:lnTo>
                  <a:pt x="447675" y="900328"/>
                </a:lnTo>
                <a:lnTo>
                  <a:pt x="424472" y="867117"/>
                </a:lnTo>
                <a:lnTo>
                  <a:pt x="402247" y="835431"/>
                </a:lnTo>
                <a:lnTo>
                  <a:pt x="379742" y="803135"/>
                </a:lnTo>
                <a:lnTo>
                  <a:pt x="356882" y="770585"/>
                </a:lnTo>
                <a:lnTo>
                  <a:pt x="322770" y="721842"/>
                </a:lnTo>
                <a:lnTo>
                  <a:pt x="297472" y="685380"/>
                </a:lnTo>
                <a:lnTo>
                  <a:pt x="305295" y="647306"/>
                </a:lnTo>
                <a:lnTo>
                  <a:pt x="279095" y="617004"/>
                </a:lnTo>
                <a:lnTo>
                  <a:pt x="242684" y="603186"/>
                </a:lnTo>
                <a:lnTo>
                  <a:pt x="189649" y="586524"/>
                </a:lnTo>
                <a:lnTo>
                  <a:pt x="152082" y="578942"/>
                </a:lnTo>
                <a:lnTo>
                  <a:pt x="128917" y="546226"/>
                </a:lnTo>
                <a:lnTo>
                  <a:pt x="96621" y="524522"/>
                </a:lnTo>
                <a:lnTo>
                  <a:pt x="106972" y="481012"/>
                </a:lnTo>
                <a:lnTo>
                  <a:pt x="124383" y="441807"/>
                </a:lnTo>
                <a:lnTo>
                  <a:pt x="134302" y="393560"/>
                </a:lnTo>
                <a:lnTo>
                  <a:pt x="138188" y="354228"/>
                </a:lnTo>
                <a:lnTo>
                  <a:pt x="105003" y="325348"/>
                </a:lnTo>
                <a:lnTo>
                  <a:pt x="73748" y="301370"/>
                </a:lnTo>
                <a:lnTo>
                  <a:pt x="52070" y="265709"/>
                </a:lnTo>
                <a:lnTo>
                  <a:pt x="33121" y="229082"/>
                </a:lnTo>
                <a:lnTo>
                  <a:pt x="22555" y="191808"/>
                </a:lnTo>
                <a:lnTo>
                  <a:pt x="0" y="159727"/>
                </a:lnTo>
                <a:lnTo>
                  <a:pt x="9639" y="121691"/>
                </a:lnTo>
                <a:lnTo>
                  <a:pt x="43903" y="90182"/>
                </a:lnTo>
                <a:lnTo>
                  <a:pt x="96456" y="77749"/>
                </a:lnTo>
                <a:lnTo>
                  <a:pt x="137236" y="84759"/>
                </a:lnTo>
                <a:lnTo>
                  <a:pt x="169545" y="64147"/>
                </a:lnTo>
                <a:lnTo>
                  <a:pt x="177279" y="26796"/>
                </a:lnTo>
                <a:lnTo>
                  <a:pt x="20118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8462" y="2496146"/>
            <a:ext cx="4470400" cy="2082164"/>
          </a:xfrm>
          <a:custGeom>
            <a:avLst/>
            <a:gdLst/>
            <a:ahLst/>
            <a:cxnLst/>
            <a:rect l="l" t="t" r="r" b="b"/>
            <a:pathLst>
              <a:path w="4470400" h="2082164">
                <a:moveTo>
                  <a:pt x="4469866" y="2082055"/>
                </a:moveTo>
                <a:lnTo>
                  <a:pt x="4442080" y="2063865"/>
                </a:lnTo>
                <a:lnTo>
                  <a:pt x="4408893" y="2040674"/>
                </a:lnTo>
                <a:lnTo>
                  <a:pt x="4379379" y="2015808"/>
                </a:lnTo>
                <a:lnTo>
                  <a:pt x="4343921" y="1986279"/>
                </a:lnTo>
                <a:lnTo>
                  <a:pt x="4312323" y="1960333"/>
                </a:lnTo>
                <a:lnTo>
                  <a:pt x="4280687" y="1936064"/>
                </a:lnTo>
                <a:lnTo>
                  <a:pt x="4249483" y="1909432"/>
                </a:lnTo>
                <a:lnTo>
                  <a:pt x="4219702" y="1883346"/>
                </a:lnTo>
                <a:lnTo>
                  <a:pt x="4172813" y="1899716"/>
                </a:lnTo>
                <a:lnTo>
                  <a:pt x="4137152" y="1928075"/>
                </a:lnTo>
                <a:lnTo>
                  <a:pt x="4097528" y="1935733"/>
                </a:lnTo>
                <a:lnTo>
                  <a:pt x="4055668" y="1939861"/>
                </a:lnTo>
                <a:lnTo>
                  <a:pt x="4006697" y="1942706"/>
                </a:lnTo>
                <a:lnTo>
                  <a:pt x="3958120" y="1950262"/>
                </a:lnTo>
                <a:lnTo>
                  <a:pt x="3886708" y="1918017"/>
                </a:lnTo>
                <a:lnTo>
                  <a:pt x="3851402" y="1899716"/>
                </a:lnTo>
                <a:lnTo>
                  <a:pt x="3813162" y="1879955"/>
                </a:lnTo>
                <a:lnTo>
                  <a:pt x="3776840" y="1864512"/>
                </a:lnTo>
                <a:lnTo>
                  <a:pt x="3736987" y="1865337"/>
                </a:lnTo>
                <a:lnTo>
                  <a:pt x="3698621" y="1866188"/>
                </a:lnTo>
                <a:lnTo>
                  <a:pt x="3642525" y="1867573"/>
                </a:lnTo>
                <a:lnTo>
                  <a:pt x="3574656" y="1865985"/>
                </a:lnTo>
                <a:lnTo>
                  <a:pt x="3523437" y="1867801"/>
                </a:lnTo>
                <a:lnTo>
                  <a:pt x="3473932" y="1869109"/>
                </a:lnTo>
                <a:lnTo>
                  <a:pt x="3423158" y="1873542"/>
                </a:lnTo>
                <a:lnTo>
                  <a:pt x="3386696" y="1886851"/>
                </a:lnTo>
                <a:lnTo>
                  <a:pt x="3329279" y="1884984"/>
                </a:lnTo>
                <a:lnTo>
                  <a:pt x="3278606" y="1869655"/>
                </a:lnTo>
                <a:lnTo>
                  <a:pt x="3241052" y="1861883"/>
                </a:lnTo>
                <a:lnTo>
                  <a:pt x="3192640" y="1871471"/>
                </a:lnTo>
                <a:lnTo>
                  <a:pt x="3171863" y="1833333"/>
                </a:lnTo>
                <a:lnTo>
                  <a:pt x="3147974" y="1800517"/>
                </a:lnTo>
                <a:lnTo>
                  <a:pt x="3103854" y="1800301"/>
                </a:lnTo>
                <a:lnTo>
                  <a:pt x="3065183" y="1790801"/>
                </a:lnTo>
                <a:lnTo>
                  <a:pt x="3027197" y="1780679"/>
                </a:lnTo>
                <a:lnTo>
                  <a:pt x="2987586" y="1770443"/>
                </a:lnTo>
                <a:lnTo>
                  <a:pt x="2945650" y="1762556"/>
                </a:lnTo>
                <a:lnTo>
                  <a:pt x="2894304" y="1766887"/>
                </a:lnTo>
                <a:lnTo>
                  <a:pt x="2855226" y="1765261"/>
                </a:lnTo>
                <a:lnTo>
                  <a:pt x="2815374" y="1755762"/>
                </a:lnTo>
                <a:lnTo>
                  <a:pt x="2776372" y="1757552"/>
                </a:lnTo>
                <a:lnTo>
                  <a:pt x="2744127" y="1780158"/>
                </a:lnTo>
                <a:lnTo>
                  <a:pt x="2709468" y="1763598"/>
                </a:lnTo>
                <a:lnTo>
                  <a:pt x="2659303" y="1739569"/>
                </a:lnTo>
                <a:lnTo>
                  <a:pt x="2620733" y="1723110"/>
                </a:lnTo>
                <a:lnTo>
                  <a:pt x="2584246" y="1697520"/>
                </a:lnTo>
                <a:lnTo>
                  <a:pt x="2557018" y="1644992"/>
                </a:lnTo>
                <a:lnTo>
                  <a:pt x="2551074" y="1606651"/>
                </a:lnTo>
                <a:lnTo>
                  <a:pt x="2580830" y="1582000"/>
                </a:lnTo>
                <a:lnTo>
                  <a:pt x="2586469" y="1542770"/>
                </a:lnTo>
                <a:lnTo>
                  <a:pt x="2549436" y="1521828"/>
                </a:lnTo>
                <a:lnTo>
                  <a:pt x="2507234" y="1520977"/>
                </a:lnTo>
                <a:lnTo>
                  <a:pt x="2467546" y="1519313"/>
                </a:lnTo>
                <a:lnTo>
                  <a:pt x="2423998" y="1502511"/>
                </a:lnTo>
                <a:lnTo>
                  <a:pt x="2389454" y="1485480"/>
                </a:lnTo>
                <a:lnTo>
                  <a:pt x="2358910" y="1458912"/>
                </a:lnTo>
                <a:lnTo>
                  <a:pt x="2324912" y="1441145"/>
                </a:lnTo>
                <a:lnTo>
                  <a:pt x="2280907" y="1436141"/>
                </a:lnTo>
                <a:lnTo>
                  <a:pt x="2242286" y="1431785"/>
                </a:lnTo>
                <a:lnTo>
                  <a:pt x="2197531" y="1423644"/>
                </a:lnTo>
                <a:lnTo>
                  <a:pt x="2158860" y="1416202"/>
                </a:lnTo>
                <a:lnTo>
                  <a:pt x="2117191" y="1416735"/>
                </a:lnTo>
                <a:lnTo>
                  <a:pt x="2074964" y="1411173"/>
                </a:lnTo>
                <a:lnTo>
                  <a:pt x="2030679" y="1400657"/>
                </a:lnTo>
                <a:lnTo>
                  <a:pt x="1990420" y="1391221"/>
                </a:lnTo>
                <a:lnTo>
                  <a:pt x="1947227" y="1380870"/>
                </a:lnTo>
                <a:lnTo>
                  <a:pt x="1903399" y="1370393"/>
                </a:lnTo>
                <a:lnTo>
                  <a:pt x="1864982" y="1361554"/>
                </a:lnTo>
                <a:lnTo>
                  <a:pt x="1838312" y="1333030"/>
                </a:lnTo>
                <a:lnTo>
                  <a:pt x="1811324" y="1304226"/>
                </a:lnTo>
                <a:lnTo>
                  <a:pt x="1773555" y="1292212"/>
                </a:lnTo>
                <a:lnTo>
                  <a:pt x="1736305" y="1272425"/>
                </a:lnTo>
                <a:lnTo>
                  <a:pt x="1694700" y="1255039"/>
                </a:lnTo>
                <a:lnTo>
                  <a:pt x="1662188" y="1232636"/>
                </a:lnTo>
                <a:lnTo>
                  <a:pt x="1623263" y="1206868"/>
                </a:lnTo>
                <a:lnTo>
                  <a:pt x="1587957" y="1192237"/>
                </a:lnTo>
                <a:lnTo>
                  <a:pt x="1546301" y="1193101"/>
                </a:lnTo>
                <a:lnTo>
                  <a:pt x="1510334" y="1208849"/>
                </a:lnTo>
                <a:lnTo>
                  <a:pt x="1485290" y="1239558"/>
                </a:lnTo>
                <a:lnTo>
                  <a:pt x="1448993" y="1256982"/>
                </a:lnTo>
                <a:lnTo>
                  <a:pt x="1413027" y="1270215"/>
                </a:lnTo>
                <a:lnTo>
                  <a:pt x="1367485" y="1258468"/>
                </a:lnTo>
                <a:lnTo>
                  <a:pt x="1327492" y="1247266"/>
                </a:lnTo>
                <a:lnTo>
                  <a:pt x="1288770" y="1234846"/>
                </a:lnTo>
                <a:lnTo>
                  <a:pt x="1226096" y="1221714"/>
                </a:lnTo>
                <a:lnTo>
                  <a:pt x="1184452" y="1216456"/>
                </a:lnTo>
                <a:lnTo>
                  <a:pt x="1140815" y="1219034"/>
                </a:lnTo>
                <a:lnTo>
                  <a:pt x="1100874" y="1214069"/>
                </a:lnTo>
                <a:lnTo>
                  <a:pt x="1052195" y="1199070"/>
                </a:lnTo>
                <a:lnTo>
                  <a:pt x="1016711" y="1183944"/>
                </a:lnTo>
                <a:lnTo>
                  <a:pt x="967244" y="1168984"/>
                </a:lnTo>
                <a:lnTo>
                  <a:pt x="905268" y="1150302"/>
                </a:lnTo>
                <a:lnTo>
                  <a:pt x="856538" y="1135824"/>
                </a:lnTo>
                <a:lnTo>
                  <a:pt x="826706" y="1103795"/>
                </a:lnTo>
                <a:lnTo>
                  <a:pt x="807720" y="1067447"/>
                </a:lnTo>
                <a:lnTo>
                  <a:pt x="732574" y="1027150"/>
                </a:lnTo>
                <a:lnTo>
                  <a:pt x="691337" y="1019213"/>
                </a:lnTo>
                <a:lnTo>
                  <a:pt x="652792" y="1014895"/>
                </a:lnTo>
                <a:lnTo>
                  <a:pt x="612838" y="1034046"/>
                </a:lnTo>
                <a:lnTo>
                  <a:pt x="579335" y="1054557"/>
                </a:lnTo>
                <a:lnTo>
                  <a:pt x="540029" y="1042492"/>
                </a:lnTo>
                <a:lnTo>
                  <a:pt x="515620" y="1003947"/>
                </a:lnTo>
                <a:lnTo>
                  <a:pt x="493788" y="969644"/>
                </a:lnTo>
                <a:lnTo>
                  <a:pt x="471881" y="935088"/>
                </a:lnTo>
                <a:lnTo>
                  <a:pt x="447675" y="900328"/>
                </a:lnTo>
                <a:lnTo>
                  <a:pt x="424472" y="867117"/>
                </a:lnTo>
                <a:lnTo>
                  <a:pt x="402247" y="835431"/>
                </a:lnTo>
                <a:lnTo>
                  <a:pt x="379742" y="803135"/>
                </a:lnTo>
                <a:lnTo>
                  <a:pt x="356882" y="770585"/>
                </a:lnTo>
                <a:lnTo>
                  <a:pt x="322770" y="721842"/>
                </a:lnTo>
                <a:lnTo>
                  <a:pt x="297472" y="685380"/>
                </a:lnTo>
                <a:lnTo>
                  <a:pt x="305295" y="647306"/>
                </a:lnTo>
                <a:lnTo>
                  <a:pt x="279095" y="617004"/>
                </a:lnTo>
                <a:lnTo>
                  <a:pt x="242684" y="603186"/>
                </a:lnTo>
                <a:lnTo>
                  <a:pt x="189649" y="586524"/>
                </a:lnTo>
                <a:lnTo>
                  <a:pt x="152082" y="578942"/>
                </a:lnTo>
                <a:lnTo>
                  <a:pt x="128917" y="546226"/>
                </a:lnTo>
                <a:lnTo>
                  <a:pt x="96621" y="524522"/>
                </a:lnTo>
                <a:lnTo>
                  <a:pt x="106972" y="481012"/>
                </a:lnTo>
                <a:lnTo>
                  <a:pt x="124383" y="441807"/>
                </a:lnTo>
                <a:lnTo>
                  <a:pt x="134302" y="393560"/>
                </a:lnTo>
                <a:lnTo>
                  <a:pt x="138188" y="354228"/>
                </a:lnTo>
                <a:lnTo>
                  <a:pt x="105003" y="325348"/>
                </a:lnTo>
                <a:lnTo>
                  <a:pt x="73748" y="301370"/>
                </a:lnTo>
                <a:lnTo>
                  <a:pt x="52070" y="265709"/>
                </a:lnTo>
                <a:lnTo>
                  <a:pt x="33121" y="229082"/>
                </a:lnTo>
                <a:lnTo>
                  <a:pt x="22555" y="191808"/>
                </a:lnTo>
                <a:lnTo>
                  <a:pt x="0" y="159727"/>
                </a:lnTo>
                <a:lnTo>
                  <a:pt x="9639" y="121691"/>
                </a:lnTo>
                <a:lnTo>
                  <a:pt x="43903" y="90182"/>
                </a:lnTo>
                <a:lnTo>
                  <a:pt x="96456" y="77749"/>
                </a:lnTo>
                <a:lnTo>
                  <a:pt x="137236" y="84759"/>
                </a:lnTo>
                <a:lnTo>
                  <a:pt x="169545" y="64147"/>
                </a:lnTo>
                <a:lnTo>
                  <a:pt x="177279" y="26796"/>
                </a:lnTo>
                <a:lnTo>
                  <a:pt x="201180" y="0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2623" y="4242739"/>
            <a:ext cx="240563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7820" y="4247400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6083" y="4311319"/>
            <a:ext cx="166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00423" y="3891965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5620" y="3896626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1533" y="3960545"/>
            <a:ext cx="171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6685" y="3592347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61881" y="3597008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82900" y="3660927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518" y="2290102"/>
            <a:ext cx="21488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01292" y="2178685"/>
            <a:ext cx="135915" cy="125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1250" y="1670050"/>
            <a:ext cx="7435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4900" y="4980965"/>
            <a:ext cx="5562600" cy="657860"/>
          </a:xfrm>
          <a:custGeom>
            <a:avLst/>
            <a:gdLst/>
            <a:ahLst/>
            <a:cxnLst/>
            <a:rect l="l" t="t" r="r" b="b"/>
            <a:pathLst>
              <a:path w="5562600" h="657860">
                <a:moveTo>
                  <a:pt x="0" y="657834"/>
                </a:moveTo>
                <a:lnTo>
                  <a:pt x="5562600" y="657834"/>
                </a:lnTo>
                <a:lnTo>
                  <a:pt x="556260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4900" y="1663700"/>
            <a:ext cx="5562600" cy="3975100"/>
          </a:xfrm>
          <a:custGeom>
            <a:avLst/>
            <a:gdLst/>
            <a:ahLst/>
            <a:cxnLst/>
            <a:rect l="l" t="t" r="r" b="b"/>
            <a:pathLst>
              <a:path w="5562600" h="3975100">
                <a:moveTo>
                  <a:pt x="5562600" y="2652255"/>
                </a:moveTo>
                <a:lnTo>
                  <a:pt x="5562600" y="0"/>
                </a:lnTo>
                <a:lnTo>
                  <a:pt x="0" y="0"/>
                </a:lnTo>
                <a:lnTo>
                  <a:pt x="0" y="397510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67500" y="4315955"/>
            <a:ext cx="0" cy="665480"/>
          </a:xfrm>
          <a:custGeom>
            <a:avLst/>
            <a:gdLst/>
            <a:ahLst/>
            <a:cxnLst/>
            <a:rect l="l" t="t" r="r" b="b"/>
            <a:pathLst>
              <a:path h="665479">
                <a:moveTo>
                  <a:pt x="0" y="665010"/>
                </a:moveTo>
                <a:lnTo>
                  <a:pt x="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1900" y="5130800"/>
            <a:ext cx="53086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4900" y="5892800"/>
            <a:ext cx="5562600" cy="261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84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26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84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26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5043" y="7200887"/>
            <a:ext cx="1029969" cy="1308735"/>
          </a:xfrm>
          <a:custGeom>
            <a:avLst/>
            <a:gdLst/>
            <a:ahLst/>
            <a:cxnLst/>
            <a:rect l="l" t="t" r="r" b="b"/>
            <a:pathLst>
              <a:path w="1029970" h="1308734">
                <a:moveTo>
                  <a:pt x="16816" y="1308112"/>
                </a:moveTo>
                <a:lnTo>
                  <a:pt x="0" y="868184"/>
                </a:lnTo>
                <a:lnTo>
                  <a:pt x="505853" y="810513"/>
                </a:lnTo>
                <a:lnTo>
                  <a:pt x="657440" y="801268"/>
                </a:lnTo>
                <a:lnTo>
                  <a:pt x="1011948" y="783526"/>
                </a:lnTo>
                <a:lnTo>
                  <a:pt x="1029462" y="278472"/>
                </a:lnTo>
                <a:lnTo>
                  <a:pt x="1021156" y="0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2806" y="6996785"/>
            <a:ext cx="21462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55555" y="6885368"/>
            <a:ext cx="135915" cy="125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79700" y="6413500"/>
            <a:ext cx="2298700" cy="482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05620" y="6428130"/>
            <a:ext cx="2236470" cy="419100"/>
          </a:xfrm>
          <a:custGeom>
            <a:avLst/>
            <a:gdLst/>
            <a:ahLst/>
            <a:cxnLst/>
            <a:rect l="l" t="t" r="r" b="b"/>
            <a:pathLst>
              <a:path w="2236470" h="419100">
                <a:moveTo>
                  <a:pt x="1232230" y="304800"/>
                </a:moveTo>
                <a:lnTo>
                  <a:pt x="1003630" y="304800"/>
                </a:lnTo>
                <a:lnTo>
                  <a:pt x="1117930" y="419100"/>
                </a:lnTo>
                <a:lnTo>
                  <a:pt x="1232230" y="304800"/>
                </a:lnTo>
                <a:close/>
              </a:path>
              <a:path w="2236470" h="419100">
                <a:moveTo>
                  <a:pt x="2172360" y="0"/>
                </a:moveTo>
                <a:lnTo>
                  <a:pt x="63500" y="0"/>
                </a:lnTo>
                <a:lnTo>
                  <a:pt x="38779" y="4990"/>
                </a:lnTo>
                <a:lnTo>
                  <a:pt x="18595" y="18600"/>
                </a:lnTo>
                <a:lnTo>
                  <a:pt x="4989" y="38785"/>
                </a:lnTo>
                <a:lnTo>
                  <a:pt x="0" y="63500"/>
                </a:lnTo>
                <a:lnTo>
                  <a:pt x="0" y="241300"/>
                </a:lnTo>
                <a:lnTo>
                  <a:pt x="4989" y="266020"/>
                </a:lnTo>
                <a:lnTo>
                  <a:pt x="18595" y="286204"/>
                </a:lnTo>
                <a:lnTo>
                  <a:pt x="38779" y="299810"/>
                </a:lnTo>
                <a:lnTo>
                  <a:pt x="63500" y="304800"/>
                </a:lnTo>
                <a:lnTo>
                  <a:pt x="2172360" y="304800"/>
                </a:lnTo>
                <a:lnTo>
                  <a:pt x="2197080" y="299810"/>
                </a:lnTo>
                <a:lnTo>
                  <a:pt x="2217264" y="286204"/>
                </a:lnTo>
                <a:lnTo>
                  <a:pt x="2230871" y="266020"/>
                </a:lnTo>
                <a:lnTo>
                  <a:pt x="2235860" y="241300"/>
                </a:lnTo>
                <a:lnTo>
                  <a:pt x="2235860" y="63500"/>
                </a:lnTo>
                <a:lnTo>
                  <a:pt x="2230871" y="38785"/>
                </a:lnTo>
                <a:lnTo>
                  <a:pt x="2217264" y="18600"/>
                </a:lnTo>
                <a:lnTo>
                  <a:pt x="2197080" y="4990"/>
                </a:lnTo>
                <a:lnTo>
                  <a:pt x="2172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05620" y="6428130"/>
            <a:ext cx="2236470" cy="419100"/>
          </a:xfrm>
          <a:custGeom>
            <a:avLst/>
            <a:gdLst/>
            <a:ahLst/>
            <a:cxnLst/>
            <a:rect l="l" t="t" r="r" b="b"/>
            <a:pathLst>
              <a:path w="2236470" h="419100">
                <a:moveTo>
                  <a:pt x="1117930" y="419100"/>
                </a:moveTo>
                <a:lnTo>
                  <a:pt x="1003630" y="304800"/>
                </a:lnTo>
                <a:lnTo>
                  <a:pt x="63500" y="304800"/>
                </a:lnTo>
                <a:lnTo>
                  <a:pt x="38779" y="299810"/>
                </a:lnTo>
                <a:lnTo>
                  <a:pt x="18595" y="286204"/>
                </a:lnTo>
                <a:lnTo>
                  <a:pt x="4989" y="266020"/>
                </a:lnTo>
                <a:lnTo>
                  <a:pt x="0" y="241300"/>
                </a:lnTo>
                <a:lnTo>
                  <a:pt x="0" y="63500"/>
                </a:lnTo>
                <a:lnTo>
                  <a:pt x="4989" y="38785"/>
                </a:lnTo>
                <a:lnTo>
                  <a:pt x="18595" y="18600"/>
                </a:lnTo>
                <a:lnTo>
                  <a:pt x="38779" y="4990"/>
                </a:lnTo>
                <a:lnTo>
                  <a:pt x="63500" y="0"/>
                </a:lnTo>
                <a:lnTo>
                  <a:pt x="2172360" y="0"/>
                </a:lnTo>
                <a:lnTo>
                  <a:pt x="2197080" y="4990"/>
                </a:lnTo>
                <a:lnTo>
                  <a:pt x="2217264" y="18600"/>
                </a:lnTo>
                <a:lnTo>
                  <a:pt x="2230871" y="38785"/>
                </a:lnTo>
                <a:lnTo>
                  <a:pt x="2235860" y="63500"/>
                </a:lnTo>
                <a:lnTo>
                  <a:pt x="2235860" y="241300"/>
                </a:lnTo>
                <a:lnTo>
                  <a:pt x="2230871" y="266020"/>
                </a:lnTo>
                <a:lnTo>
                  <a:pt x="2217264" y="286204"/>
                </a:lnTo>
                <a:lnTo>
                  <a:pt x="2197080" y="299810"/>
                </a:lnTo>
                <a:lnTo>
                  <a:pt x="2172360" y="304800"/>
                </a:lnTo>
                <a:lnTo>
                  <a:pt x="1232230" y="304800"/>
                </a:lnTo>
                <a:lnTo>
                  <a:pt x="1117930" y="419100"/>
                </a:lnTo>
                <a:close/>
              </a:path>
            </a:pathLst>
          </a:custGeom>
          <a:ln w="1270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19909" y="6507226"/>
            <a:ext cx="180394" cy="147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73907" y="6485267"/>
            <a:ext cx="1778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Trebuchet MS"/>
                <a:cs typeface="Trebuchet MS"/>
              </a:rPr>
              <a:t>Baltimore, </a:t>
            </a:r>
            <a:r>
              <a:rPr sz="1000" spc="60" dirty="0">
                <a:latin typeface="Trebuchet MS"/>
                <a:cs typeface="Trebuchet MS"/>
              </a:rPr>
              <a:t>MD, </a:t>
            </a:r>
            <a:r>
              <a:rPr sz="1000" spc="25" dirty="0">
                <a:latin typeface="Trebuchet MS"/>
                <a:cs typeface="Trebuchet MS"/>
              </a:rPr>
              <a:t>United</a:t>
            </a:r>
            <a:r>
              <a:rPr sz="1000" spc="-105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States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1250" y="5899150"/>
            <a:ext cx="9213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Destination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04900" y="5892800"/>
            <a:ext cx="5562600" cy="2616200"/>
          </a:xfrm>
          <a:custGeom>
            <a:avLst/>
            <a:gdLst/>
            <a:ahLst/>
            <a:cxnLst/>
            <a:rect l="l" t="t" r="r" b="b"/>
            <a:pathLst>
              <a:path w="5562600" h="2616200">
                <a:moveTo>
                  <a:pt x="0" y="2616200"/>
                </a:moveTo>
                <a:lnTo>
                  <a:pt x="5562600" y="2616200"/>
                </a:lnTo>
                <a:lnTo>
                  <a:pt x="5562600" y="0"/>
                </a:lnTo>
                <a:lnTo>
                  <a:pt x="0" y="0"/>
                </a:lnTo>
                <a:lnTo>
                  <a:pt x="0" y="2616200"/>
                </a:lnTo>
                <a:close/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4692" y="4309605"/>
            <a:ext cx="392430" cy="665480"/>
          </a:xfrm>
          <a:custGeom>
            <a:avLst/>
            <a:gdLst/>
            <a:ahLst/>
            <a:cxnLst/>
            <a:rect l="l" t="t" r="r" b="b"/>
            <a:pathLst>
              <a:path w="392429" h="665479">
                <a:moveTo>
                  <a:pt x="0" y="665010"/>
                </a:moveTo>
                <a:lnTo>
                  <a:pt x="392366" y="665010"/>
                </a:lnTo>
                <a:lnTo>
                  <a:pt x="392366" y="0"/>
                </a:lnTo>
                <a:lnTo>
                  <a:pt x="0" y="0"/>
                </a:lnTo>
                <a:lnTo>
                  <a:pt x="0" y="665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54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1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5501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5/1/2019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4:38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8994"/>
          <a:ext cx="11329667" cy="61042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198120"/>
                <a:gridCol w="403225"/>
                <a:gridCol w="2886710"/>
                <a:gridCol w="283209"/>
                <a:gridCol w="252729"/>
                <a:gridCol w="568325"/>
              </a:tblGrid>
              <a:tr h="979169">
                <a:tc gridSpan="12">
                  <a:txBody>
                    <a:bodyPr/>
                    <a:lstStyle/>
                    <a:p>
                      <a:pPr marL="34925">
                        <a:lnSpc>
                          <a:spcPts val="1215"/>
                        </a:lnSpc>
                        <a:tabLst>
                          <a:tab pos="6758305" algn="l"/>
                        </a:tabLst>
                      </a:pPr>
                      <a:r>
                        <a:rPr sz="11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050" b="1" spc="-37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45"/>
                        </a:lnSpc>
                        <a:tabLst>
                          <a:tab pos="6758305" algn="l"/>
                        </a:tabLst>
                      </a:pPr>
                      <a:r>
                        <a:rPr sz="1575" spc="-97" baseline="-1322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75" spc="-157" baseline="-1322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75" spc="-7" baseline="-1322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75" spc="-97" baseline="-1322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-120" baseline="-1322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75" spc="-30" baseline="-1322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7" baseline="-1322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305"/>
                        </a:lnSpc>
                        <a:tabLst>
                          <a:tab pos="6758305" algn="l"/>
                        </a:tabLst>
                      </a:pPr>
                      <a:r>
                        <a:rPr sz="1725" spc="-30" baseline="-19323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725" spc="-52" baseline="-19323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725" spc="-15" baseline="-1932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135" baseline="-19323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consistent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 marR="160020">
                        <a:lnSpc>
                          <a:spcPct val="111400"/>
                        </a:lnSpc>
                        <a:spcBef>
                          <a:spcPts val="375"/>
                        </a:spcBef>
                        <a:buAutoNum type="arabicPeriod" startAt="3"/>
                        <a:tabLst>
                          <a:tab pos="6849109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 bill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billed 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69430" indent="-110489">
                        <a:lnSpc>
                          <a:spcPct val="100000"/>
                        </a:lnSpc>
                        <a:spcBef>
                          <a:spcPts val="15"/>
                        </a:spcBef>
                        <a:buAutoNum type="arabicPeriod" startAt="3"/>
                        <a:tabLst>
                          <a:tab pos="6870065" algn="l"/>
                        </a:tabLst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 for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else. Travel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6705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1590" indent="-5080" algn="ctr">
                        <a:lnSpc>
                          <a:spcPct val="109200"/>
                        </a:lnSpc>
                        <a:spcBef>
                          <a:spcPts val="35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four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3815" marR="32384" algn="ctr">
                        <a:lnSpc>
                          <a:spcPct val="109200"/>
                        </a:lnSpc>
                      </a:pPr>
                      <a:r>
                        <a:rPr sz="65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populate.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8460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69"/>
                        </a:lnSpc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Thompson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ts val="1175"/>
                        </a:lnSpc>
                      </a:pPr>
                      <a:r>
                        <a:rPr sz="1050" spc="-95" dirty="0">
                          <a:latin typeface="Arial"/>
                          <a:cs typeface="Arial"/>
                        </a:rPr>
                        <a:t>YEAR: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90"/>
                        </a:lnSpc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26465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411854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50" b="1" i="1" spc="-3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2095" marR="4801870">
                        <a:lnSpc>
                          <a:spcPct val="11200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 in-service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re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 gridSpan="12">
                  <a:txBody>
                    <a:bodyPr/>
                    <a:lstStyle/>
                    <a:p>
                      <a:pPr marL="33020">
                        <a:lnSpc>
                          <a:spcPts val="1505"/>
                        </a:lnSpc>
                      </a:pPr>
                      <a:r>
                        <a:rPr sz="13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82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7894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0655" marR="95885" indent="-48895">
                        <a:lnSpc>
                          <a:spcPts val="940"/>
                        </a:lnSpc>
                        <a:spcBef>
                          <a:spcPts val="2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gridSpan="2"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23545" marR="80645" indent="-178435">
                        <a:lnSpc>
                          <a:spcPct val="111400"/>
                        </a:lnSpc>
                        <a:buChar char="-"/>
                        <a:tabLst>
                          <a:tab pos="423545" algn="l"/>
                          <a:tab pos="4241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materials;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R.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Dupont re: related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connection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his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that of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Bethel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Youth Diversion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423545" indent="-178435">
                        <a:lnSpc>
                          <a:spcPct val="100000"/>
                        </a:lnSpc>
                        <a:spcBef>
                          <a:spcPts val="204"/>
                        </a:spcBef>
                        <a:buChar char="-"/>
                        <a:tabLst>
                          <a:tab pos="423545" algn="l"/>
                          <a:tab pos="424180" algn="l"/>
                        </a:tabLst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week's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various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/>
                        <a:buChar char="-"/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23545" marR="12065" indent="-178435">
                        <a:lnSpc>
                          <a:spcPct val="111400"/>
                        </a:lnSpc>
                        <a:buChar char="-"/>
                        <a:tabLst>
                          <a:tab pos="423545" algn="l"/>
                          <a:tab pos="42418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Internal Affair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personnel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charges;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BCMC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DOJ;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respond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request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statistician outreach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identify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candidates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2804160" algn="ct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617.50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23545" marR="17145" indent="-311150">
                        <a:lnSpc>
                          <a:spcPct val="1114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950.00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summary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status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methodology;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various meetings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week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Court,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Parties and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FOP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2702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0470" y="1358900"/>
            <a:ext cx="158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818181"/>
                </a:solidFill>
                <a:latin typeface="Arial"/>
                <a:cs typeface="Arial"/>
              </a:rPr>
              <a:t>115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75" dirty="0">
                <a:solidFill>
                  <a:srgbClr val="818181"/>
                </a:solidFill>
                <a:latin typeface="Arial"/>
                <a:cs typeface="Arial"/>
              </a:rPr>
              <a:t>29</a:t>
            </a:r>
            <a:r>
              <a:rPr sz="1200" spc="-13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7300" y="2647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1911350"/>
            <a:ext cx="40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11400" y="1822450"/>
            <a:ext cx="4425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105" dirty="0">
                <a:solidFill>
                  <a:srgbClr val="929292"/>
                </a:solidFill>
                <a:latin typeface="Trebuchet MS"/>
                <a:cs typeface="Trebuchet MS"/>
              </a:rPr>
              <a:t>St</a:t>
            </a: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a</a:t>
            </a:r>
            <a:r>
              <a:rPr sz="1300" b="1" spc="55" dirty="0">
                <a:solidFill>
                  <a:srgbClr val="929292"/>
                </a:solidFill>
                <a:latin typeface="Trebuchet MS"/>
                <a:cs typeface="Trebuchet MS"/>
              </a:rPr>
              <a:t>r</a:t>
            </a:r>
            <a:r>
              <a:rPr sz="1300" b="1" spc="20" dirty="0">
                <a:solidFill>
                  <a:srgbClr val="929292"/>
                </a:solidFill>
                <a:latin typeface="Trebuchet MS"/>
                <a:cs typeface="Trebuchet MS"/>
              </a:rPr>
              <a:t>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7300" y="3346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1000" y="2730500"/>
            <a:ext cx="53340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2700" y="2832811"/>
            <a:ext cx="311999" cy="3485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300" y="4044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1000" y="3429000"/>
            <a:ext cx="533400" cy="546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6500" y="3531311"/>
            <a:ext cx="453313" cy="3485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4743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1000" y="41275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1900" y="4229811"/>
            <a:ext cx="417766" cy="3485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7300" y="5441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1000" y="48260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6500" y="4928311"/>
            <a:ext cx="466378" cy="3485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140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1000" y="5524500"/>
            <a:ext cx="533400" cy="546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6500" y="5626811"/>
            <a:ext cx="447352" cy="3485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300" y="6838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1000" y="62230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2700" y="6325311"/>
            <a:ext cx="311999" cy="3485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300" y="7537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1000" y="69215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2700" y="7023811"/>
            <a:ext cx="311999" cy="3485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51000" y="7620000"/>
            <a:ext cx="533400" cy="546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11400" y="5509471"/>
            <a:ext cx="2132965" cy="25920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6.7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0" dirty="0">
                <a:latin typeface="Arial"/>
                <a:cs typeface="Arial"/>
              </a:rPr>
              <a:t>Broadkill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19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0" dirty="0">
                <a:latin typeface="Arial"/>
                <a:cs typeface="Arial"/>
              </a:rPr>
              <a:t>Hickman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-120" dirty="0">
                <a:solidFill>
                  <a:srgbClr val="929292"/>
                </a:solidFill>
                <a:latin typeface="Trebuchet MS"/>
                <a:cs typeface="Trebuchet MS"/>
              </a:rPr>
              <a:t>7.1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Continue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0" dirty="0">
                <a:latin typeface="Arial"/>
                <a:cs typeface="Arial"/>
              </a:rPr>
              <a:t>Greenwood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2.5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15" dirty="0">
                <a:latin typeface="Arial"/>
                <a:cs typeface="Arial"/>
              </a:rPr>
              <a:t>Shore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Hwy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82700" y="7722311"/>
            <a:ext cx="311999" cy="3485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11400" y="2077415"/>
            <a:ext cx="4048760" cy="210185"/>
          </a:xfrm>
          <a:custGeom>
            <a:avLst/>
            <a:gdLst/>
            <a:ahLst/>
            <a:cxnLst/>
            <a:rect l="l" t="t" r="r" b="b"/>
            <a:pathLst>
              <a:path w="4048760" h="210185">
                <a:moveTo>
                  <a:pt x="0" y="209854"/>
                </a:moveTo>
                <a:lnTo>
                  <a:pt x="4048328" y="209854"/>
                </a:lnTo>
                <a:lnTo>
                  <a:pt x="4048328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11400" y="2267915"/>
            <a:ext cx="1767205" cy="210185"/>
          </a:xfrm>
          <a:custGeom>
            <a:avLst/>
            <a:gdLst/>
            <a:ahLst/>
            <a:cxnLst/>
            <a:rect l="l" t="t" r="r" b="b"/>
            <a:pathLst>
              <a:path w="1767204" h="210185">
                <a:moveTo>
                  <a:pt x="0" y="209854"/>
                </a:moveTo>
                <a:lnTo>
                  <a:pt x="1767039" y="209854"/>
                </a:lnTo>
                <a:lnTo>
                  <a:pt x="1767039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1400" y="2774937"/>
            <a:ext cx="699770" cy="227965"/>
          </a:xfrm>
          <a:custGeom>
            <a:avLst/>
            <a:gdLst/>
            <a:ahLst/>
            <a:cxnLst/>
            <a:rect l="l" t="t" r="r" b="b"/>
            <a:pathLst>
              <a:path w="699769" h="227964">
                <a:moveTo>
                  <a:pt x="0" y="227342"/>
                </a:moveTo>
                <a:lnTo>
                  <a:pt x="699338" y="227342"/>
                </a:lnTo>
                <a:lnTo>
                  <a:pt x="699338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1400" y="3017215"/>
            <a:ext cx="2208530" cy="210185"/>
          </a:xfrm>
          <a:custGeom>
            <a:avLst/>
            <a:gdLst/>
            <a:ahLst/>
            <a:cxnLst/>
            <a:rect l="l" t="t" r="r" b="b"/>
            <a:pathLst>
              <a:path w="2208529" h="210185">
                <a:moveTo>
                  <a:pt x="0" y="209854"/>
                </a:moveTo>
                <a:lnTo>
                  <a:pt x="2208428" y="209854"/>
                </a:lnTo>
                <a:lnTo>
                  <a:pt x="2208428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1400" y="3473437"/>
            <a:ext cx="737870" cy="227965"/>
          </a:xfrm>
          <a:custGeom>
            <a:avLst/>
            <a:gdLst/>
            <a:ahLst/>
            <a:cxnLst/>
            <a:rect l="l" t="t" r="r" b="b"/>
            <a:pathLst>
              <a:path w="737869" h="227964">
                <a:moveTo>
                  <a:pt x="0" y="227342"/>
                </a:moveTo>
                <a:lnTo>
                  <a:pt x="737374" y="227342"/>
                </a:lnTo>
                <a:lnTo>
                  <a:pt x="737374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1400" y="3715715"/>
            <a:ext cx="1908175" cy="210185"/>
          </a:xfrm>
          <a:custGeom>
            <a:avLst/>
            <a:gdLst/>
            <a:ahLst/>
            <a:cxnLst/>
            <a:rect l="l" t="t" r="r" b="b"/>
            <a:pathLst>
              <a:path w="1908175" h="210185">
                <a:moveTo>
                  <a:pt x="0" y="209854"/>
                </a:moveTo>
                <a:lnTo>
                  <a:pt x="1908136" y="209854"/>
                </a:lnTo>
                <a:lnTo>
                  <a:pt x="1908136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11400" y="4171937"/>
            <a:ext cx="722630" cy="227965"/>
          </a:xfrm>
          <a:custGeom>
            <a:avLst/>
            <a:gdLst/>
            <a:ahLst/>
            <a:cxnLst/>
            <a:rect l="l" t="t" r="r" b="b"/>
            <a:pathLst>
              <a:path w="722630" h="227964">
                <a:moveTo>
                  <a:pt x="0" y="227342"/>
                </a:moveTo>
                <a:lnTo>
                  <a:pt x="722147" y="227342"/>
                </a:lnTo>
                <a:lnTo>
                  <a:pt x="722147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1400" y="4414215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1400" y="4870437"/>
            <a:ext cx="690880" cy="227965"/>
          </a:xfrm>
          <a:custGeom>
            <a:avLst/>
            <a:gdLst/>
            <a:ahLst/>
            <a:cxnLst/>
            <a:rect l="l" t="t" r="r" b="b"/>
            <a:pathLst>
              <a:path w="690880" h="227964">
                <a:moveTo>
                  <a:pt x="0" y="227342"/>
                </a:moveTo>
                <a:lnTo>
                  <a:pt x="690613" y="227342"/>
                </a:lnTo>
                <a:lnTo>
                  <a:pt x="690613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1400" y="5112715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55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0470" y="1358900"/>
            <a:ext cx="158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818181"/>
                </a:solidFill>
                <a:latin typeface="Arial"/>
                <a:cs typeface="Arial"/>
              </a:rPr>
              <a:t>115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75" dirty="0">
                <a:solidFill>
                  <a:srgbClr val="818181"/>
                </a:solidFill>
                <a:latin typeface="Arial"/>
                <a:cs typeface="Arial"/>
              </a:rPr>
              <a:t>29</a:t>
            </a:r>
            <a:r>
              <a:rPr sz="1200" spc="-130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7300" y="2355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1000" y="17399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2700" y="1842211"/>
            <a:ext cx="311999" cy="348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7300" y="30543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1000" y="24384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2700" y="2540711"/>
            <a:ext cx="311999" cy="348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300" y="3854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1000" y="31877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2700" y="3290011"/>
            <a:ext cx="311999" cy="3485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4654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1000" y="39878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2700" y="4090111"/>
            <a:ext cx="311999" cy="3485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7300" y="5353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51000" y="4737100"/>
            <a:ext cx="5334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2700" y="4839411"/>
            <a:ext cx="311999" cy="3485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051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1000" y="54356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2700" y="5537911"/>
            <a:ext cx="311999" cy="3485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300" y="68516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1000" y="6184900"/>
            <a:ext cx="5334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2700" y="6287211"/>
            <a:ext cx="311999" cy="3485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1000" y="7080250"/>
            <a:ext cx="533400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11400" y="1724871"/>
            <a:ext cx="3902075" cy="583692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-15" dirty="0">
                <a:solidFill>
                  <a:srgbClr val="929292"/>
                </a:solidFill>
                <a:latin typeface="Trebuchet MS"/>
                <a:cs typeface="Trebuchet MS"/>
              </a:rPr>
              <a:t>21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15" dirty="0">
                <a:latin typeface="Arial"/>
                <a:cs typeface="Arial"/>
              </a:rPr>
              <a:t>Ocean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Gtwy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6.8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55" dirty="0">
                <a:latin typeface="Arial"/>
                <a:cs typeface="Arial"/>
              </a:rPr>
              <a:t>US-50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19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20" dirty="0">
                <a:latin typeface="Arial"/>
                <a:cs typeface="Arial"/>
              </a:rPr>
              <a:t>27B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65" dirty="0">
                <a:latin typeface="Arial"/>
                <a:cs typeface="Arial"/>
              </a:rPr>
              <a:t>MD-2 </a:t>
            </a:r>
            <a:r>
              <a:rPr sz="1200" spc="20" dirty="0">
                <a:latin typeface="Arial"/>
                <a:cs typeface="Arial"/>
              </a:rPr>
              <a:t>N, </a:t>
            </a:r>
            <a:r>
              <a:rPr sz="1200" spc="25" dirty="0">
                <a:latin typeface="Arial"/>
                <a:cs typeface="Arial"/>
              </a:rPr>
              <a:t>Ritchie </a:t>
            </a:r>
            <a:r>
              <a:rPr sz="1200" spc="40" dirty="0">
                <a:latin typeface="Arial"/>
                <a:cs typeface="Arial"/>
              </a:rPr>
              <a:t>Hwy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50" dirty="0">
                <a:solidFill>
                  <a:srgbClr val="929292"/>
                </a:solidFill>
                <a:latin typeface="Trebuchet MS"/>
                <a:cs typeface="Trebuchet MS"/>
              </a:rPr>
              <a:t>8.4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-10" dirty="0">
                <a:latin typeface="Arial"/>
                <a:cs typeface="Arial"/>
              </a:rPr>
              <a:t>a </a:t>
            </a:r>
            <a:r>
              <a:rPr sz="1200" spc="45" dirty="0">
                <a:latin typeface="Arial"/>
                <a:cs typeface="Arial"/>
              </a:rPr>
              <a:t>slight </a:t>
            </a:r>
            <a:r>
              <a:rPr sz="1200" spc="55" dirty="0">
                <a:latin typeface="Arial"/>
                <a:cs typeface="Arial"/>
              </a:rPr>
              <a:t>right turn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5" dirty="0">
                <a:latin typeface="Arial"/>
                <a:cs typeface="Arial"/>
              </a:rPr>
              <a:t>MD-10 </a:t>
            </a:r>
            <a:r>
              <a:rPr sz="1200" spc="40" dirty="0">
                <a:latin typeface="Arial"/>
                <a:cs typeface="Arial"/>
              </a:rPr>
              <a:t>toward MD-100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W,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300" b="1" spc="40" dirty="0">
                <a:solidFill>
                  <a:srgbClr val="929292"/>
                </a:solidFill>
                <a:latin typeface="Trebuchet MS"/>
                <a:cs typeface="Trebuchet MS"/>
              </a:rPr>
              <a:t>0.4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35" dirty="0">
                <a:latin typeface="Arial"/>
                <a:cs typeface="Arial"/>
              </a:rPr>
              <a:t>MD-10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30" dirty="0">
                <a:solidFill>
                  <a:srgbClr val="929292"/>
                </a:solidFill>
                <a:latin typeface="Trebuchet MS"/>
                <a:cs typeface="Trebuchet MS"/>
              </a:rPr>
              <a:t>0.8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5" dirty="0">
                <a:latin typeface="Arial"/>
                <a:cs typeface="Arial"/>
              </a:rPr>
              <a:t>Keep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35" dirty="0">
                <a:latin typeface="Arial"/>
                <a:cs typeface="Arial"/>
              </a:rPr>
              <a:t>on </a:t>
            </a:r>
            <a:r>
              <a:rPr sz="1200" spc="40" dirty="0">
                <a:latin typeface="Arial"/>
                <a:cs typeface="Arial"/>
              </a:rPr>
              <a:t>MD-100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W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30" dirty="0">
                <a:solidFill>
                  <a:srgbClr val="929292"/>
                </a:solidFill>
                <a:latin typeface="Trebuchet MS"/>
                <a:cs typeface="Trebuchet MS"/>
              </a:rPr>
              <a:t>3.8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15" dirty="0">
                <a:latin typeface="Arial"/>
                <a:cs typeface="Arial"/>
              </a:rPr>
              <a:t>13B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0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60" dirty="0">
                <a:latin typeface="Arial"/>
                <a:cs typeface="Arial"/>
              </a:rPr>
              <a:t>I-97 </a:t>
            </a:r>
            <a:r>
              <a:rPr sz="1200" spc="20" dirty="0">
                <a:latin typeface="Arial"/>
                <a:cs typeface="Arial"/>
              </a:rPr>
              <a:t>N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Baltimore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3.3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75" dirty="0">
                <a:latin typeface="Arial"/>
                <a:cs typeface="Arial"/>
              </a:rPr>
              <a:t>17A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5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80" dirty="0">
                <a:latin typeface="Arial"/>
                <a:cs typeface="Arial"/>
              </a:rPr>
              <a:t>I-695 </a:t>
            </a:r>
            <a:r>
              <a:rPr sz="1200" spc="25" dirty="0">
                <a:latin typeface="Arial"/>
                <a:cs typeface="Arial"/>
              </a:rPr>
              <a:t>W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57300" y="7182561"/>
            <a:ext cx="355773" cy="3485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56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457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1000" y="17907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4600" y="1893011"/>
            <a:ext cx="384708" cy="348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3448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268605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4600" y="2788361"/>
            <a:ext cx="383984" cy="348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42481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35814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300" y="3683711"/>
            <a:ext cx="348983" cy="3485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49466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43307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4433011"/>
            <a:ext cx="353193" cy="3485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56451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00" y="50292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7300" y="5131511"/>
            <a:ext cx="356400" cy="3485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300" y="63436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000" y="5727700"/>
            <a:ext cx="533400" cy="546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5830011"/>
            <a:ext cx="356400" cy="3485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70421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000" y="64262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300" y="6528511"/>
            <a:ext cx="356400" cy="3485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7300" y="77406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000" y="71247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300" y="7227011"/>
            <a:ext cx="352297" cy="3485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1000" y="7823200"/>
            <a:ext cx="533400" cy="546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60500" y="1358900"/>
            <a:ext cx="5156200" cy="694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2035" algn="l"/>
              </a:tabLst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States	</a:t>
            </a:r>
            <a:r>
              <a:rPr sz="1200" spc="-55" dirty="0">
                <a:solidFill>
                  <a:srgbClr val="818181"/>
                </a:solidFill>
                <a:latin typeface="Arial"/>
                <a:cs typeface="Arial"/>
              </a:rPr>
              <a:t>115 </a:t>
            </a:r>
            <a:r>
              <a:rPr sz="1200" spc="25" dirty="0">
                <a:solidFill>
                  <a:srgbClr val="818181"/>
                </a:solidFill>
                <a:latin typeface="Arial"/>
                <a:cs typeface="Arial"/>
              </a:rPr>
              <a:t>miles, </a:t>
            </a:r>
            <a:r>
              <a:rPr sz="1200" spc="55" dirty="0">
                <a:solidFill>
                  <a:srgbClr val="818181"/>
                </a:solidFill>
                <a:latin typeface="Arial"/>
                <a:cs typeface="Arial"/>
              </a:rPr>
              <a:t>2 </a:t>
            </a:r>
            <a:r>
              <a:rPr sz="1200" spc="50" dirty="0">
                <a:solidFill>
                  <a:srgbClr val="818181"/>
                </a:solidFill>
                <a:latin typeface="Arial"/>
                <a:cs typeface="Arial"/>
              </a:rPr>
              <a:t>hr </a:t>
            </a:r>
            <a:r>
              <a:rPr sz="1200" spc="75" dirty="0">
                <a:solidFill>
                  <a:srgbClr val="818181"/>
                </a:solidFill>
                <a:latin typeface="Arial"/>
                <a:cs typeface="Arial"/>
              </a:rPr>
              <a:t>29</a:t>
            </a:r>
            <a:r>
              <a:rPr sz="1200" spc="-125" dirty="0">
                <a:solidFill>
                  <a:srgbClr val="818181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818181"/>
                </a:solidFill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60" dirty="0">
                <a:solidFill>
                  <a:srgbClr val="929292"/>
                </a:solidFill>
                <a:latin typeface="Trebuchet MS"/>
                <a:cs typeface="Trebuchet MS"/>
              </a:rPr>
              <a:t>4.4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-75" dirty="0">
                <a:latin typeface="Arial"/>
                <a:cs typeface="Arial"/>
              </a:rPr>
              <a:t>11A </a:t>
            </a:r>
            <a:r>
              <a:rPr sz="1200" spc="65" dirty="0">
                <a:latin typeface="Arial"/>
                <a:cs typeface="Arial"/>
              </a:rPr>
              <a:t>to </a:t>
            </a:r>
            <a:r>
              <a:rPr sz="1200" spc="30" dirty="0">
                <a:latin typeface="Arial"/>
                <a:cs typeface="Arial"/>
              </a:rPr>
              <a:t>merge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80" dirty="0">
                <a:latin typeface="Arial"/>
                <a:cs typeface="Arial"/>
              </a:rPr>
              <a:t>I-95 </a:t>
            </a:r>
            <a:r>
              <a:rPr sz="1200" spc="20" dirty="0">
                <a:latin typeface="Arial"/>
                <a:cs typeface="Arial"/>
              </a:rPr>
              <a:t>N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Baltimore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20" dirty="0">
                <a:solidFill>
                  <a:srgbClr val="929292"/>
                </a:solidFill>
                <a:latin typeface="Trebuchet MS"/>
                <a:cs typeface="Trebuchet MS"/>
              </a:rPr>
              <a:t>3.5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exit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53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65" dirty="0">
                <a:latin typeface="Arial"/>
                <a:cs typeface="Arial"/>
              </a:rPr>
              <a:t>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merge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onto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80" dirty="0">
                <a:latin typeface="Arial"/>
                <a:cs typeface="Arial"/>
              </a:rPr>
              <a:t>I-395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toward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Downtown,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30" dirty="0">
                <a:solidFill>
                  <a:srgbClr val="929292"/>
                </a:solidFill>
                <a:latin typeface="Trebuchet MS"/>
                <a:cs typeface="Trebuchet MS"/>
              </a:rPr>
              <a:t>0.8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5" dirty="0">
                <a:latin typeface="Arial"/>
                <a:cs typeface="Arial"/>
              </a:rPr>
              <a:t>Keep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35" dirty="0">
                <a:latin typeface="Arial"/>
                <a:cs typeface="Arial"/>
              </a:rPr>
              <a:t>on </a:t>
            </a:r>
            <a:r>
              <a:rPr sz="1200" spc="80" dirty="0">
                <a:latin typeface="Arial"/>
                <a:cs typeface="Arial"/>
              </a:rPr>
              <a:t>I-395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N </a:t>
            </a:r>
            <a:r>
              <a:rPr sz="1200" spc="40" dirty="0">
                <a:latin typeface="Arial"/>
                <a:cs typeface="Arial"/>
              </a:rPr>
              <a:t>toward </a:t>
            </a:r>
            <a:r>
              <a:rPr sz="1200" spc="35" dirty="0">
                <a:latin typeface="Arial"/>
                <a:cs typeface="Arial"/>
              </a:rPr>
              <a:t>Downtown, </a:t>
            </a:r>
            <a:r>
              <a:rPr sz="1200" spc="25" dirty="0">
                <a:latin typeface="Arial"/>
                <a:cs typeface="Arial"/>
              </a:rPr>
              <a:t>Inner </a:t>
            </a:r>
            <a:r>
              <a:rPr sz="1200" spc="35" dirty="0">
                <a:latin typeface="Arial"/>
                <a:cs typeface="Arial"/>
              </a:rPr>
              <a:t>Harbor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  <a:spcBef>
                <a:spcPts val="950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0.7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Take </a:t>
            </a:r>
            <a:r>
              <a:rPr sz="1200" spc="50" dirty="0">
                <a:latin typeface="Arial"/>
                <a:cs typeface="Arial"/>
              </a:rPr>
              <a:t>the </a:t>
            </a:r>
            <a:r>
              <a:rPr sz="1200" spc="35" dirty="0">
                <a:latin typeface="Arial"/>
                <a:cs typeface="Arial"/>
              </a:rPr>
              <a:t>exit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15" dirty="0">
                <a:latin typeface="Arial"/>
                <a:cs typeface="Arial"/>
              </a:rPr>
              <a:t>Conway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110" dirty="0">
                <a:solidFill>
                  <a:srgbClr val="929292"/>
                </a:solidFill>
                <a:latin typeface="Trebuchet MS"/>
                <a:cs typeface="Trebuchet MS"/>
              </a:rPr>
              <a:t>450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Arial"/>
                <a:cs typeface="Arial"/>
              </a:rPr>
              <a:t>Continue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5" dirty="0">
                <a:latin typeface="Arial"/>
                <a:cs typeface="Arial"/>
              </a:rPr>
              <a:t>W </a:t>
            </a:r>
            <a:r>
              <a:rPr sz="1200" spc="15" dirty="0">
                <a:latin typeface="Arial"/>
                <a:cs typeface="Arial"/>
              </a:rPr>
              <a:t>Conway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169670" lvl="1" indent="-306070">
              <a:lnSpc>
                <a:spcPct val="100000"/>
              </a:lnSpc>
              <a:buAutoNum type="arabicPeriod" startAt="3"/>
              <a:tabLst>
                <a:tab pos="1170305" algn="l"/>
              </a:tabLst>
            </a:pP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Light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175385" lvl="1" indent="-311785">
              <a:lnSpc>
                <a:spcPct val="100000"/>
              </a:lnSpc>
              <a:buAutoNum type="arabicPeriod" startAt="4"/>
              <a:tabLst>
                <a:tab pos="1176020" algn="l"/>
              </a:tabLst>
            </a:pP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55" dirty="0">
                <a:latin typeface="Arial"/>
                <a:cs typeface="Arial"/>
              </a:rPr>
              <a:t>right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-90" dirty="0">
                <a:latin typeface="Arial"/>
                <a:cs typeface="Arial"/>
              </a:rPr>
              <a:t>E </a:t>
            </a:r>
            <a:r>
              <a:rPr sz="1200" spc="25" dirty="0">
                <a:latin typeface="Arial"/>
                <a:cs typeface="Arial"/>
              </a:rPr>
              <a:t>Baltimore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120" dirty="0">
                <a:solidFill>
                  <a:srgbClr val="929292"/>
                </a:solidFill>
                <a:latin typeface="Trebuchet MS"/>
                <a:cs typeface="Trebuchet MS"/>
              </a:rPr>
              <a:t>600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Arial"/>
                <a:cs typeface="Arial"/>
              </a:rPr>
              <a:t>Turn </a:t>
            </a:r>
            <a:r>
              <a:rPr sz="1200" spc="60" dirty="0">
                <a:latin typeface="Arial"/>
                <a:cs typeface="Arial"/>
              </a:rPr>
              <a:t>left </a:t>
            </a:r>
            <a:r>
              <a:rPr sz="1200" spc="50" dirty="0">
                <a:latin typeface="Arial"/>
                <a:cs typeface="Arial"/>
              </a:rPr>
              <a:t>onto </a:t>
            </a:r>
            <a:r>
              <a:rPr sz="1200" spc="25" dirty="0">
                <a:latin typeface="Arial"/>
                <a:cs typeface="Arial"/>
              </a:rPr>
              <a:t>Holliday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25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  <a:spcBef>
                <a:spcPts val="5"/>
              </a:spcBef>
            </a:pPr>
            <a:r>
              <a:rPr sz="1300" b="1" spc="110" dirty="0">
                <a:solidFill>
                  <a:srgbClr val="929292"/>
                </a:solidFill>
                <a:latin typeface="Trebuchet MS"/>
                <a:cs typeface="Trebuchet MS"/>
              </a:rPr>
              <a:t>450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30" dirty="0">
                <a:latin typeface="Arial"/>
                <a:cs typeface="Arial"/>
              </a:rPr>
              <a:t>The </a:t>
            </a:r>
            <a:r>
              <a:rPr sz="1200" spc="35" dirty="0">
                <a:latin typeface="Arial"/>
                <a:cs typeface="Arial"/>
              </a:rPr>
              <a:t>destination </a:t>
            </a:r>
            <a:r>
              <a:rPr sz="1200" spc="25" dirty="0">
                <a:latin typeface="Arial"/>
                <a:cs typeface="Arial"/>
              </a:rPr>
              <a:t>is </a:t>
            </a:r>
            <a:r>
              <a:rPr sz="1200" spc="35" dirty="0">
                <a:latin typeface="Arial"/>
                <a:cs typeface="Arial"/>
              </a:rPr>
              <a:t>on your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left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7300" y="7925511"/>
            <a:ext cx="352297" cy="3485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57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5" y="73151"/>
            <a:ext cx="4261103" cy="2596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2264765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9715" y="2264765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221" y="685800"/>
            <a:ext cx="2065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25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Friday morning trip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Uber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15, 2019 at 8:55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79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9073" y="9019540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90"/>
                </a:moveTo>
                <a:lnTo>
                  <a:pt x="4503674" y="21590"/>
                </a:lnTo>
                <a:lnTo>
                  <a:pt x="4503674" y="0"/>
                </a:lnTo>
                <a:lnTo>
                  <a:pt x="0" y="0"/>
                </a:lnTo>
                <a:lnTo>
                  <a:pt x="0" y="21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800" y="1369060"/>
            <a:ext cx="6156960" cy="1193165"/>
          </a:xfrm>
          <a:custGeom>
            <a:avLst/>
            <a:gdLst/>
            <a:ahLst/>
            <a:cxnLst/>
            <a:rect l="l" t="t" r="r" b="b"/>
            <a:pathLst>
              <a:path w="6156959" h="1193164">
                <a:moveTo>
                  <a:pt x="0" y="0"/>
                </a:moveTo>
                <a:lnTo>
                  <a:pt x="6156947" y="0"/>
                </a:lnTo>
                <a:lnTo>
                  <a:pt x="6156947" y="1192961"/>
                </a:lnTo>
                <a:lnTo>
                  <a:pt x="0" y="1192961"/>
                </a:lnTo>
                <a:lnTo>
                  <a:pt x="0" y="0"/>
                </a:lnTo>
                <a:close/>
              </a:path>
            </a:pathLst>
          </a:custGeom>
          <a:solidFill>
            <a:srgbClr val="C6D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800" y="2562019"/>
            <a:ext cx="6156947" cy="144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9073" y="9019182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89"/>
                </a:moveTo>
                <a:lnTo>
                  <a:pt x="4503674" y="21589"/>
                </a:lnTo>
                <a:lnTo>
                  <a:pt x="4503674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9073" y="9019182"/>
            <a:ext cx="4504055" cy="21590"/>
          </a:xfrm>
          <a:custGeom>
            <a:avLst/>
            <a:gdLst/>
            <a:ahLst/>
            <a:cxnLst/>
            <a:rect l="l" t="t" r="r" b="b"/>
            <a:pathLst>
              <a:path w="4504055" h="21590">
                <a:moveTo>
                  <a:pt x="0" y="21589"/>
                </a:moveTo>
                <a:lnTo>
                  <a:pt x="4503674" y="21589"/>
                </a:lnTo>
                <a:lnTo>
                  <a:pt x="4503674" y="0"/>
                </a:lnTo>
                <a:lnTo>
                  <a:pt x="0" y="0"/>
                </a:lnTo>
                <a:lnTo>
                  <a:pt x="0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6560" y="5220954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177" y="0"/>
                </a:lnTo>
              </a:path>
            </a:pathLst>
          </a:custGeom>
          <a:ln w="20217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6560" y="5766891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177" y="0"/>
                </a:lnTo>
              </a:path>
            </a:pathLst>
          </a:custGeom>
          <a:ln w="20217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3641" y="5210845"/>
            <a:ext cx="0" cy="566420"/>
          </a:xfrm>
          <a:custGeom>
            <a:avLst/>
            <a:gdLst/>
            <a:ahLst/>
            <a:cxnLst/>
            <a:rect l="l" t="t" r="r" b="b"/>
            <a:pathLst>
              <a:path h="566420">
                <a:moveTo>
                  <a:pt x="0" y="0"/>
                </a:moveTo>
                <a:lnTo>
                  <a:pt x="0" y="566140"/>
                </a:lnTo>
              </a:path>
            </a:pathLst>
          </a:custGeom>
          <a:ln w="20217">
            <a:solidFill>
              <a:srgbClr val="47B2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4813" y="1874563"/>
            <a:ext cx="697586" cy="242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5800" y="1795084"/>
            <a:ext cx="6156960" cy="36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7595" marR="361315" indent="285750" algn="r">
              <a:lnSpc>
                <a:spcPct val="118700"/>
              </a:lnSpc>
              <a:spcBef>
                <a:spcPts val="100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8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$3.55  </a:t>
            </a:r>
            <a:r>
              <a:rPr sz="950" spc="-30" dirty="0">
                <a:latin typeface="Arial"/>
                <a:cs typeface="Arial"/>
              </a:rPr>
              <a:t>Fri, </a:t>
            </a:r>
            <a:r>
              <a:rPr sz="950" spc="-20" dirty="0">
                <a:latin typeface="Arial"/>
                <a:cs typeface="Arial"/>
              </a:rPr>
              <a:t>Mar </a:t>
            </a:r>
            <a:r>
              <a:rPr sz="950" dirty="0">
                <a:latin typeface="Arial"/>
                <a:cs typeface="Arial"/>
              </a:rPr>
              <a:t>15,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2113" y="2508895"/>
            <a:ext cx="3484879" cy="1087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dirty="0">
                <a:latin typeface="Arial"/>
                <a:cs typeface="Arial"/>
              </a:rPr>
              <a:t>Thanks for riding,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Nola</a:t>
            </a:r>
            <a:endParaRPr sz="2700">
              <a:latin typeface="Arial"/>
              <a:cs typeface="Arial"/>
            </a:endParaRPr>
          </a:p>
          <a:p>
            <a:pPr marL="12700" marR="403860">
              <a:lnSpc>
                <a:spcPct val="107800"/>
              </a:lnSpc>
              <a:spcBef>
                <a:spcPts val="975"/>
              </a:spcBef>
            </a:pPr>
            <a:r>
              <a:rPr sz="1600" spc="-80" dirty="0">
                <a:latin typeface="Arial"/>
                <a:cs typeface="Arial"/>
              </a:rPr>
              <a:t>We </a:t>
            </a:r>
            <a:r>
              <a:rPr sz="1600" spc="-20" dirty="0">
                <a:latin typeface="Arial"/>
                <a:cs typeface="Arial"/>
              </a:rPr>
              <a:t>hope </a:t>
            </a:r>
            <a:r>
              <a:rPr sz="1600" spc="-35" dirty="0">
                <a:latin typeface="Arial"/>
                <a:cs typeface="Arial"/>
              </a:rPr>
              <a:t>you </a:t>
            </a:r>
            <a:r>
              <a:rPr sz="1600" spc="-40" dirty="0">
                <a:latin typeface="Arial"/>
                <a:cs typeface="Arial"/>
              </a:rPr>
              <a:t>enjoyed </a:t>
            </a:r>
            <a:r>
              <a:rPr sz="1600" spc="-35" dirty="0">
                <a:latin typeface="Arial"/>
                <a:cs typeface="Arial"/>
              </a:rPr>
              <a:t>your ride </a:t>
            </a:r>
            <a:r>
              <a:rPr sz="1600" spc="-30" dirty="0">
                <a:latin typeface="Arial"/>
                <a:cs typeface="Arial"/>
              </a:rPr>
              <a:t>this  </a:t>
            </a:r>
            <a:r>
              <a:rPr sz="1600" spc="-20" dirty="0">
                <a:latin typeface="Arial"/>
                <a:cs typeface="Arial"/>
              </a:rPr>
              <a:t>morning.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7909" y="2956313"/>
            <a:ext cx="1455839" cy="1051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4813" y="6732382"/>
            <a:ext cx="5419090" cy="0"/>
          </a:xfrm>
          <a:custGeom>
            <a:avLst/>
            <a:gdLst/>
            <a:ahLst/>
            <a:cxnLst/>
            <a:rect l="l" t="t" r="r" b="b"/>
            <a:pathLst>
              <a:path w="5419090">
                <a:moveTo>
                  <a:pt x="0" y="0"/>
                </a:moveTo>
                <a:lnTo>
                  <a:pt x="5418924" y="0"/>
                </a:lnTo>
              </a:path>
            </a:pathLst>
          </a:custGeom>
          <a:ln w="10109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4813" y="8420744"/>
            <a:ext cx="5419090" cy="0"/>
          </a:xfrm>
          <a:custGeom>
            <a:avLst/>
            <a:gdLst/>
            <a:ahLst/>
            <a:cxnLst/>
            <a:rect l="l" t="t" r="r" b="b"/>
            <a:pathLst>
              <a:path w="5419090">
                <a:moveTo>
                  <a:pt x="0" y="0"/>
                </a:moveTo>
                <a:lnTo>
                  <a:pt x="5418924" y="0"/>
                </a:lnTo>
              </a:path>
            </a:pathLst>
          </a:custGeom>
          <a:ln w="10109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4813" y="8789757"/>
            <a:ext cx="323518" cy="232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42113" y="4379229"/>
            <a:ext cx="9652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5" dirty="0">
                <a:latin typeface="Arial"/>
                <a:cs typeface="Arial"/>
              </a:rPr>
              <a:t>Total</a:t>
            </a:r>
            <a:endParaRPr sz="3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48143" y="4379229"/>
            <a:ext cx="113855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latin typeface="Arial"/>
                <a:cs typeface="Arial"/>
              </a:rPr>
              <a:t>$3.55</a:t>
            </a:r>
            <a:endParaRPr sz="3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6560" y="5380112"/>
            <a:ext cx="523748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0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5" dirty="0">
                <a:latin typeface="Arial"/>
                <a:cs typeface="Arial"/>
              </a:rPr>
              <a:t>earned </a:t>
            </a:r>
            <a:r>
              <a:rPr sz="1250" spc="15" dirty="0">
                <a:latin typeface="Arial"/>
                <a:cs typeface="Arial"/>
              </a:rPr>
              <a:t>50% </a:t>
            </a:r>
            <a:r>
              <a:rPr sz="1250" spc="-20" dirty="0">
                <a:latin typeface="Arial"/>
                <a:cs typeface="Arial"/>
              </a:rPr>
              <a:t>off </a:t>
            </a:r>
            <a:r>
              <a:rPr sz="1250" spc="-10" dirty="0">
                <a:latin typeface="Arial"/>
                <a:cs typeface="Arial"/>
              </a:rPr>
              <a:t>this </a:t>
            </a:r>
            <a:r>
              <a:rPr sz="1250" spc="-20" dirty="0">
                <a:latin typeface="Arial"/>
                <a:cs typeface="Arial"/>
              </a:rPr>
              <a:t>ride! </a:t>
            </a:r>
            <a:r>
              <a:rPr sz="1250" spc="-30" dirty="0">
                <a:latin typeface="Arial"/>
                <a:cs typeface="Arial"/>
              </a:rPr>
              <a:t>(up </a:t>
            </a:r>
            <a:r>
              <a:rPr sz="1250" spc="20" dirty="0">
                <a:latin typeface="Arial"/>
                <a:cs typeface="Arial"/>
              </a:rPr>
              <a:t>to</a:t>
            </a:r>
            <a:r>
              <a:rPr sz="1250" spc="175" dirty="0">
                <a:latin typeface="Arial"/>
                <a:cs typeface="Arial"/>
              </a:rPr>
              <a:t> </a:t>
            </a:r>
            <a:r>
              <a:rPr sz="1250" spc="-30" dirty="0">
                <a:latin typeface="Arial"/>
                <a:cs typeface="Arial"/>
              </a:rPr>
              <a:t>$6)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2113" y="6158478"/>
            <a:ext cx="62230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50" dirty="0">
                <a:latin typeface="Arial"/>
                <a:cs typeface="Arial"/>
              </a:rPr>
              <a:t>Trip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Fare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6469" y="6158478"/>
            <a:ext cx="4305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0" dirty="0">
                <a:latin typeface="Arial"/>
                <a:cs typeface="Arial"/>
              </a:rPr>
              <a:t>$4.50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034373" y="7096421"/>
          <a:ext cx="5460365" cy="95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5035"/>
                <a:gridCol w="2004694"/>
              </a:tblGrid>
              <a:tr h="287020">
                <a:tc>
                  <a:txBody>
                    <a:bodyPr/>
                    <a:lstStyle/>
                    <a:p>
                      <a:pPr marL="20320">
                        <a:lnSpc>
                          <a:spcPts val="1480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ts val="148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$4.50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175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5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$2.60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020">
                <a:tc>
                  <a:txBody>
                    <a:bodyPr/>
                    <a:lstStyle/>
                    <a:p>
                      <a:pPr marL="20320">
                        <a:lnSpc>
                          <a:spcPts val="1420"/>
                        </a:lnSpc>
                        <a:spcBef>
                          <a:spcPts val="74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Promotions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ts val="1420"/>
                        </a:lnSpc>
                        <a:spcBef>
                          <a:spcPts val="740"/>
                        </a:spcBef>
                      </a:pPr>
                      <a:r>
                        <a:rPr sz="1250" dirty="0">
                          <a:solidFill>
                            <a:srgbClr val="2B6B46"/>
                          </a:solidFill>
                          <a:latin typeface="Arial"/>
                          <a:cs typeface="Arial"/>
                        </a:rPr>
                        <a:t>-$3.55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3066694" y="7485581"/>
            <a:ext cx="151649" cy="151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55207" y="8777061"/>
            <a:ext cx="53149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Arial"/>
                <a:cs typeface="Arial"/>
              </a:rPr>
              <a:t>$3.55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2113" y="9282559"/>
            <a:ext cx="536321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0" dirty="0">
                <a:latin typeface="Arial"/>
                <a:cs typeface="Arial"/>
              </a:rPr>
              <a:t>temporary hold of </a:t>
            </a:r>
            <a:r>
              <a:rPr sz="950" dirty="0">
                <a:latin typeface="Arial"/>
                <a:cs typeface="Arial"/>
              </a:rPr>
              <a:t>$3.55 </a:t>
            </a:r>
            <a:r>
              <a:rPr sz="950" spc="-10" dirty="0">
                <a:latin typeface="Arial"/>
                <a:cs typeface="Arial"/>
              </a:rPr>
              <a:t>was placed on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10" dirty="0">
                <a:latin typeface="Arial"/>
                <a:cs typeface="Arial"/>
              </a:rPr>
              <a:t>payment </a:t>
            </a:r>
            <a:r>
              <a:rPr sz="950" spc="-5" dirty="0">
                <a:latin typeface="Arial"/>
                <a:cs typeface="Arial"/>
              </a:rPr>
              <a:t>method </a:t>
            </a:r>
            <a:r>
              <a:rPr sz="950" spc="145" dirty="0">
                <a:latin typeface="Arial"/>
                <a:cs typeface="Arial"/>
              </a:rPr>
              <a:t>•••• </a:t>
            </a:r>
            <a:r>
              <a:rPr sz="950" dirty="0">
                <a:latin typeface="Arial"/>
                <a:cs typeface="Arial"/>
              </a:rPr>
              <a:t>3777 </a:t>
            </a:r>
            <a:r>
              <a:rPr sz="950" spc="-10" dirty="0">
                <a:latin typeface="Arial"/>
                <a:cs typeface="Arial"/>
              </a:rPr>
              <a:t>at the start of the </a:t>
            </a:r>
            <a:r>
              <a:rPr sz="950" spc="-5" dirty="0">
                <a:latin typeface="Arial"/>
                <a:cs typeface="Arial"/>
              </a:rPr>
              <a:t>trip.</a:t>
            </a:r>
            <a:r>
              <a:rPr sz="950" spc="12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This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23480" y="1100327"/>
            <a:ext cx="150495" cy="101600"/>
          </a:xfrm>
          <a:custGeom>
            <a:avLst/>
            <a:gdLst/>
            <a:ahLst/>
            <a:cxnLst/>
            <a:rect l="l" t="t" r="r" b="b"/>
            <a:pathLst>
              <a:path w="150494" h="101600">
                <a:moveTo>
                  <a:pt x="0" y="101600"/>
                </a:moveTo>
                <a:lnTo>
                  <a:pt x="150469" y="101600"/>
                </a:lnTo>
                <a:lnTo>
                  <a:pt x="1504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5546" y="1100327"/>
            <a:ext cx="973455" cy="101600"/>
          </a:xfrm>
          <a:custGeom>
            <a:avLst/>
            <a:gdLst/>
            <a:ahLst/>
            <a:cxnLst/>
            <a:rect l="l" t="t" r="r" b="b"/>
            <a:pathLst>
              <a:path w="973455" h="101600">
                <a:moveTo>
                  <a:pt x="0" y="101600"/>
                </a:moveTo>
                <a:lnTo>
                  <a:pt x="972832" y="101600"/>
                </a:lnTo>
                <a:lnTo>
                  <a:pt x="972832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98155" y="8816533"/>
            <a:ext cx="728345" cy="237490"/>
          </a:xfrm>
          <a:custGeom>
            <a:avLst/>
            <a:gdLst/>
            <a:ahLst/>
            <a:cxnLst/>
            <a:rect l="l" t="t" r="r" b="b"/>
            <a:pathLst>
              <a:path w="728344" h="237490">
                <a:moveTo>
                  <a:pt x="0" y="237464"/>
                </a:moveTo>
                <a:lnTo>
                  <a:pt x="728243" y="237464"/>
                </a:lnTo>
                <a:lnTo>
                  <a:pt x="728243" y="0"/>
                </a:lnTo>
                <a:lnTo>
                  <a:pt x="0" y="0"/>
                </a:lnTo>
                <a:lnTo>
                  <a:pt x="0" y="23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27655" y="8869997"/>
            <a:ext cx="476884" cy="161925"/>
          </a:xfrm>
          <a:custGeom>
            <a:avLst/>
            <a:gdLst/>
            <a:ahLst/>
            <a:cxnLst/>
            <a:rect l="l" t="t" r="r" b="b"/>
            <a:pathLst>
              <a:path w="476885" h="161925">
                <a:moveTo>
                  <a:pt x="0" y="161759"/>
                </a:moveTo>
                <a:lnTo>
                  <a:pt x="476415" y="161759"/>
                </a:lnTo>
                <a:lnTo>
                  <a:pt x="476415" y="0"/>
                </a:lnTo>
                <a:lnTo>
                  <a:pt x="0" y="0"/>
                </a:lnTo>
                <a:lnTo>
                  <a:pt x="0" y="161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59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751823"/>
            <a:ext cx="6156960" cy="3882390"/>
          </a:xfrm>
          <a:custGeom>
            <a:avLst/>
            <a:gdLst/>
            <a:ahLst/>
            <a:cxnLst/>
            <a:rect l="l" t="t" r="r" b="b"/>
            <a:pathLst>
              <a:path w="6156959" h="3882390">
                <a:moveTo>
                  <a:pt x="0" y="0"/>
                </a:moveTo>
                <a:lnTo>
                  <a:pt x="6156947" y="0"/>
                </a:lnTo>
                <a:lnTo>
                  <a:pt x="6156947" y="3882224"/>
                </a:lnTo>
                <a:lnTo>
                  <a:pt x="0" y="3882224"/>
                </a:lnTo>
                <a:lnTo>
                  <a:pt x="0" y="0"/>
                </a:lnTo>
                <a:close/>
              </a:path>
            </a:pathLst>
          </a:custGeom>
          <a:solidFill>
            <a:srgbClr val="F8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8658" y="3833583"/>
            <a:ext cx="869448" cy="869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353" y="3954910"/>
            <a:ext cx="626817" cy="626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9552" y="4141939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65" y="0"/>
                </a:lnTo>
              </a:path>
            </a:pathLst>
          </a:custGeom>
          <a:ln w="10109">
            <a:solidFill>
              <a:srgbClr val="276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7908" y="3838640"/>
            <a:ext cx="131429" cy="131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8658" y="3244622"/>
            <a:ext cx="3326129" cy="2100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Hugh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20875">
              <a:lnSpc>
                <a:spcPct val="100000"/>
              </a:lnSpc>
              <a:spcBef>
                <a:spcPts val="1145"/>
              </a:spcBef>
              <a:tabLst>
                <a:tab pos="2388235" algn="l"/>
              </a:tabLst>
            </a:pPr>
            <a:r>
              <a:rPr sz="1100" spc="5" dirty="0">
                <a:latin typeface="Arial"/>
                <a:cs typeface="Arial"/>
              </a:rPr>
              <a:t>4.85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920239" marR="5080">
              <a:lnSpc>
                <a:spcPct val="168900"/>
              </a:lnSpc>
            </a:pPr>
            <a:r>
              <a:rPr sz="1100" spc="-50" dirty="0">
                <a:latin typeface="Arial"/>
                <a:cs typeface="Arial"/>
              </a:rPr>
              <a:t>Top </a:t>
            </a:r>
            <a:r>
              <a:rPr sz="1100" spc="-30" dirty="0">
                <a:latin typeface="Arial"/>
                <a:cs typeface="Arial"/>
              </a:rPr>
              <a:t>Driver </a:t>
            </a:r>
            <a:r>
              <a:rPr sz="1100" spc="-5" dirty="0">
                <a:latin typeface="Arial"/>
                <a:cs typeface="Arial"/>
              </a:rPr>
              <a:t>Compliment  </a:t>
            </a:r>
            <a:r>
              <a:rPr sz="1100" spc="-20" dirty="0">
                <a:latin typeface="Arial"/>
                <a:cs typeface="Arial"/>
              </a:rPr>
              <a:t>"Excellent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Service"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1250" spc="15" dirty="0">
                <a:latin typeface="Arial"/>
                <a:cs typeface="Arial"/>
              </a:rPr>
              <a:t>How </a:t>
            </a:r>
            <a:r>
              <a:rPr sz="1250" spc="-5" dirty="0">
                <a:latin typeface="Arial"/>
                <a:cs typeface="Arial"/>
              </a:rPr>
              <a:t>was </a:t>
            </a:r>
            <a:r>
              <a:rPr sz="1250" spc="-15" dirty="0">
                <a:latin typeface="Arial"/>
                <a:cs typeface="Arial"/>
              </a:rPr>
              <a:t>your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ride?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0405" y="5592711"/>
            <a:ext cx="1203325" cy="202565"/>
          </a:xfrm>
          <a:custGeom>
            <a:avLst/>
            <a:gdLst/>
            <a:ahLst/>
            <a:cxnLst/>
            <a:rect l="l" t="t" r="r" b="b"/>
            <a:pathLst>
              <a:path w="1203325" h="202564">
                <a:moveTo>
                  <a:pt x="0" y="202208"/>
                </a:moveTo>
                <a:lnTo>
                  <a:pt x="1203096" y="202208"/>
                </a:lnTo>
                <a:lnTo>
                  <a:pt x="1203096" y="0"/>
                </a:lnTo>
                <a:lnTo>
                  <a:pt x="0" y="0"/>
                </a:lnTo>
                <a:lnTo>
                  <a:pt x="0" y="202208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0405" y="5461292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419"/>
                </a:moveTo>
                <a:lnTo>
                  <a:pt x="1203096" y="131419"/>
                </a:lnTo>
                <a:lnTo>
                  <a:pt x="1203096" y="0"/>
                </a:lnTo>
                <a:lnTo>
                  <a:pt x="0" y="0"/>
                </a:lnTo>
                <a:lnTo>
                  <a:pt x="0" y="131419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0405" y="5794919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419"/>
                </a:moveTo>
                <a:lnTo>
                  <a:pt x="1203096" y="131419"/>
                </a:lnTo>
                <a:lnTo>
                  <a:pt x="1203096" y="0"/>
                </a:lnTo>
                <a:lnTo>
                  <a:pt x="0" y="0"/>
                </a:lnTo>
                <a:lnTo>
                  <a:pt x="0" y="131419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658" y="5461292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747" y="0"/>
                </a:lnTo>
                <a:lnTo>
                  <a:pt x="161747" y="465061"/>
                </a:lnTo>
                <a:lnTo>
                  <a:pt x="0" y="465061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13501" y="5461292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747" y="0"/>
                </a:lnTo>
                <a:lnTo>
                  <a:pt x="161747" y="465061"/>
                </a:lnTo>
                <a:lnTo>
                  <a:pt x="0" y="465061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8658" y="5590123"/>
            <a:ext cx="152717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15"/>
              </a:spcBef>
            </a:pP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Arial"/>
                <a:cs typeface="Arial"/>
              </a:rPr>
              <a:t>TIP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2300" y="5633151"/>
            <a:ext cx="111209" cy="121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683" y="7185037"/>
            <a:ext cx="566420" cy="222885"/>
          </a:xfrm>
          <a:custGeom>
            <a:avLst/>
            <a:gdLst/>
            <a:ahLst/>
            <a:cxnLst/>
            <a:rect l="l" t="t" r="r" b="b"/>
            <a:pathLst>
              <a:path w="566419" h="222884">
                <a:moveTo>
                  <a:pt x="454966" y="0"/>
                </a:moveTo>
                <a:lnTo>
                  <a:pt x="111175" y="0"/>
                </a:lnTo>
                <a:lnTo>
                  <a:pt x="67894" y="8740"/>
                </a:lnTo>
                <a:lnTo>
                  <a:pt x="32556" y="32575"/>
                </a:lnTo>
                <a:lnTo>
                  <a:pt x="8734" y="67926"/>
                </a:lnTo>
                <a:lnTo>
                  <a:pt x="0" y="111213"/>
                </a:lnTo>
                <a:lnTo>
                  <a:pt x="8734" y="154500"/>
                </a:lnTo>
                <a:lnTo>
                  <a:pt x="32556" y="189851"/>
                </a:lnTo>
                <a:lnTo>
                  <a:pt x="67894" y="213687"/>
                </a:lnTo>
                <a:lnTo>
                  <a:pt x="111175" y="222427"/>
                </a:lnTo>
                <a:lnTo>
                  <a:pt x="454966" y="222427"/>
                </a:lnTo>
                <a:lnTo>
                  <a:pt x="498241" y="213687"/>
                </a:lnTo>
                <a:lnTo>
                  <a:pt x="533579" y="189851"/>
                </a:lnTo>
                <a:lnTo>
                  <a:pt x="557404" y="154500"/>
                </a:lnTo>
                <a:lnTo>
                  <a:pt x="566140" y="111213"/>
                </a:lnTo>
                <a:lnTo>
                  <a:pt x="557404" y="67926"/>
                </a:lnTo>
                <a:lnTo>
                  <a:pt x="533579" y="32575"/>
                </a:lnTo>
                <a:lnTo>
                  <a:pt x="498241" y="8740"/>
                </a:lnTo>
                <a:lnTo>
                  <a:pt x="4549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4161" y="7634935"/>
            <a:ext cx="0" cy="849630"/>
          </a:xfrm>
          <a:custGeom>
            <a:avLst/>
            <a:gdLst/>
            <a:ahLst/>
            <a:cxnLst/>
            <a:rect l="l" t="t" r="r" b="b"/>
            <a:pathLst>
              <a:path h="849629">
                <a:moveTo>
                  <a:pt x="0" y="0"/>
                </a:moveTo>
                <a:lnTo>
                  <a:pt x="0" y="849236"/>
                </a:lnTo>
              </a:path>
            </a:pathLst>
          </a:custGeom>
          <a:ln w="10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0584" y="7573719"/>
            <a:ext cx="2132965" cy="14408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5" dirty="0">
                <a:latin typeface="Arial"/>
                <a:cs typeface="Arial"/>
              </a:rPr>
              <a:t>08:46am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50" spc="10" dirty="0">
                <a:latin typeface="Arial"/>
                <a:cs typeface="Arial"/>
              </a:rPr>
              <a:t>1001 </a:t>
            </a:r>
            <a:r>
              <a:rPr sz="1250" spc="-35" dirty="0">
                <a:latin typeface="Arial"/>
                <a:cs typeface="Arial"/>
              </a:rPr>
              <a:t>Fleet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5" dirty="0">
                <a:latin typeface="Arial"/>
                <a:cs typeface="Arial"/>
              </a:rPr>
              <a:t>Baltimore,</a:t>
            </a:r>
            <a:r>
              <a:rPr sz="1250" spc="3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250" spc="5" dirty="0">
                <a:latin typeface="Arial"/>
                <a:cs typeface="Arial"/>
              </a:rPr>
              <a:t>08:54am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50" spc="10" dirty="0">
                <a:latin typeface="Arial"/>
                <a:cs typeface="Arial"/>
              </a:rPr>
              <a:t>10 </a:t>
            </a:r>
            <a:r>
              <a:rPr sz="1250" spc="-25" dirty="0">
                <a:latin typeface="Arial"/>
                <a:cs typeface="Arial"/>
              </a:rPr>
              <a:t>W </a:t>
            </a:r>
            <a:r>
              <a:rPr sz="1250" spc="-45" dirty="0">
                <a:latin typeface="Arial"/>
                <a:cs typeface="Arial"/>
              </a:rPr>
              <a:t>Falls </a:t>
            </a:r>
            <a:r>
              <a:rPr sz="1250" spc="-30" dirty="0">
                <a:latin typeface="Arial"/>
                <a:cs typeface="Arial"/>
              </a:rPr>
              <a:t>Ave, </a:t>
            </a:r>
            <a:r>
              <a:rPr sz="1250" spc="-15" dirty="0">
                <a:latin typeface="Arial"/>
                <a:cs typeface="Arial"/>
              </a:rPr>
              <a:t>Baltimore,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8665" y="7634935"/>
            <a:ext cx="80879" cy="171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8665" y="8484171"/>
            <a:ext cx="80879" cy="171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57285" y="7202682"/>
            <a:ext cx="34925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FFFFFF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4147" y="7177406"/>
            <a:ext cx="106235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0.78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7</a:t>
            </a:r>
            <a:r>
              <a:rPr sz="12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2121" y="751601"/>
            <a:ext cx="5407660" cy="144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6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5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419CFF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950" u="sng" spc="-30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Visit </a:t>
            </a:r>
            <a:r>
              <a:rPr sz="950" u="sng" spc="-10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the </a:t>
            </a:r>
            <a:r>
              <a:rPr sz="950" u="sng" spc="-5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trip </a:t>
            </a:r>
            <a:r>
              <a:rPr sz="950" u="sng" spc="-15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pa</a:t>
            </a:r>
            <a:r>
              <a:rPr sz="950" spc="-15" dirty="0">
                <a:solidFill>
                  <a:srgbClr val="419CFF"/>
                </a:solidFill>
                <a:latin typeface="Arial"/>
                <a:cs typeface="Arial"/>
              </a:rPr>
              <a:t>g</a:t>
            </a:r>
            <a:r>
              <a:rPr sz="950" u="sng" spc="-15" dirty="0">
                <a:solidFill>
                  <a:srgbClr val="419CFF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e</a:t>
            </a:r>
            <a:r>
              <a:rPr sz="950" spc="-15" dirty="0">
                <a:solidFill>
                  <a:srgbClr val="419CFF"/>
                </a:solidFill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for </a:t>
            </a:r>
            <a:r>
              <a:rPr sz="950" spc="-20" dirty="0">
                <a:latin typeface="Arial"/>
                <a:cs typeface="Arial"/>
              </a:rPr>
              <a:t>more </a:t>
            </a:r>
            <a:r>
              <a:rPr sz="950" spc="-15" dirty="0">
                <a:latin typeface="Arial"/>
                <a:cs typeface="Arial"/>
              </a:rPr>
              <a:t>information, including </a:t>
            </a:r>
            <a:r>
              <a:rPr sz="950" spc="-20" dirty="0">
                <a:latin typeface="Arial"/>
                <a:cs typeface="Arial"/>
              </a:rPr>
              <a:t>invoices </a:t>
            </a:r>
            <a:r>
              <a:rPr sz="950" spc="-30" dirty="0">
                <a:latin typeface="Arial"/>
                <a:cs typeface="Arial"/>
              </a:rPr>
              <a:t>(where</a:t>
            </a:r>
            <a:r>
              <a:rPr sz="950" spc="150" dirty="0">
                <a:latin typeface="Arial"/>
                <a:cs typeface="Arial"/>
              </a:rPr>
              <a:t> </a:t>
            </a:r>
            <a:r>
              <a:rPr sz="950" spc="-35" dirty="0">
                <a:latin typeface="Arial"/>
                <a:cs typeface="Arial"/>
              </a:rPr>
              <a:t>available)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50" spc="-5" dirty="0">
                <a:solidFill>
                  <a:srgbClr val="276EF1"/>
                </a:solidFill>
                <a:latin typeface="Arial"/>
                <a:cs typeface="Arial"/>
              </a:rPr>
              <a:t>Download</a:t>
            </a:r>
            <a:r>
              <a:rPr sz="1250" dirty="0">
                <a:solidFill>
                  <a:srgbClr val="276EF1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76EF1"/>
                </a:solidFill>
                <a:latin typeface="Arial"/>
                <a:cs typeface="Arial"/>
              </a:rPr>
              <a:t>PDF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950" spc="-10" dirty="0">
                <a:latin typeface="Arial"/>
                <a:cs typeface="Arial"/>
              </a:rPr>
              <a:t>Download </a:t>
            </a:r>
            <a:r>
              <a:rPr sz="950" spc="-25" dirty="0">
                <a:latin typeface="Arial"/>
                <a:cs typeface="Arial"/>
              </a:rPr>
              <a:t>link expires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4/14/19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6924967"/>
            <a:ext cx="6156960" cy="1112520"/>
          </a:xfrm>
          <a:custGeom>
            <a:avLst/>
            <a:gdLst/>
            <a:ahLst/>
            <a:cxnLst/>
            <a:rect l="l" t="t" r="r" b="b"/>
            <a:pathLst>
              <a:path w="6156959" h="1112520">
                <a:moveTo>
                  <a:pt x="0" y="0"/>
                </a:moveTo>
                <a:lnTo>
                  <a:pt x="6156947" y="0"/>
                </a:lnTo>
                <a:lnTo>
                  <a:pt x="6156947" y="1112088"/>
                </a:lnTo>
                <a:lnTo>
                  <a:pt x="0" y="1112088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8037060"/>
            <a:ext cx="6156960" cy="1336040"/>
          </a:xfrm>
          <a:custGeom>
            <a:avLst/>
            <a:gdLst/>
            <a:ahLst/>
            <a:cxnLst/>
            <a:rect l="l" t="t" r="r" b="b"/>
            <a:pathLst>
              <a:path w="6156959" h="1336040">
                <a:moveTo>
                  <a:pt x="0" y="0"/>
                </a:moveTo>
                <a:lnTo>
                  <a:pt x="6156947" y="0"/>
                </a:lnTo>
                <a:lnTo>
                  <a:pt x="6156947" y="1335539"/>
                </a:lnTo>
                <a:lnTo>
                  <a:pt x="0" y="1335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8658" y="9295749"/>
            <a:ext cx="5631815" cy="0"/>
          </a:xfrm>
          <a:custGeom>
            <a:avLst/>
            <a:gdLst/>
            <a:ahLst/>
            <a:cxnLst/>
            <a:rect l="l" t="t" r="r" b="b"/>
            <a:pathLst>
              <a:path w="5631815">
                <a:moveTo>
                  <a:pt x="0" y="0"/>
                </a:moveTo>
                <a:lnTo>
                  <a:pt x="5631218" y="0"/>
                </a:lnTo>
              </a:path>
            </a:pathLst>
          </a:custGeom>
          <a:ln w="1010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8658" y="778113"/>
            <a:ext cx="3154298" cy="361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658" y="4902972"/>
            <a:ext cx="5631815" cy="1718945"/>
          </a:xfrm>
          <a:custGeom>
            <a:avLst/>
            <a:gdLst/>
            <a:ahLst/>
            <a:cxnLst/>
            <a:rect l="l" t="t" r="r" b="b"/>
            <a:pathLst>
              <a:path w="5631815" h="1718945">
                <a:moveTo>
                  <a:pt x="0" y="0"/>
                </a:moveTo>
                <a:lnTo>
                  <a:pt x="5631218" y="0"/>
                </a:lnTo>
                <a:lnTo>
                  <a:pt x="5631218" y="1718691"/>
                </a:lnTo>
                <a:lnTo>
                  <a:pt x="0" y="1718691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1296" y="5317484"/>
            <a:ext cx="889675" cy="889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8658" y="5314895"/>
            <a:ext cx="5631815" cy="866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5255">
              <a:lnSpc>
                <a:spcPct val="100000"/>
              </a:lnSpc>
              <a:spcBef>
                <a:spcPts val="130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5" dirty="0">
                <a:latin typeface="Arial"/>
                <a:cs typeface="Arial"/>
              </a:rPr>
              <a:t>your 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405255" marR="499109">
              <a:lnSpc>
                <a:spcPct val="148600"/>
              </a:lnSpc>
              <a:spcBef>
                <a:spcPts val="450"/>
              </a:spcBef>
            </a:pPr>
            <a:r>
              <a:rPr sz="1250" spc="-15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20" dirty="0">
                <a:latin typeface="Arial"/>
                <a:cs typeface="Arial"/>
              </a:rPr>
              <a:t>off </a:t>
            </a:r>
            <a:r>
              <a:rPr sz="1250" spc="-15" dirty="0">
                <a:latin typeface="Arial"/>
                <a:cs typeface="Arial"/>
              </a:rPr>
              <a:t>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 Share </a:t>
            </a:r>
            <a:r>
              <a:rPr sz="1250" spc="10" dirty="0">
                <a:latin typeface="Arial"/>
                <a:cs typeface="Arial"/>
              </a:rPr>
              <a:t>code: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nolaj25ue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8658" y="7175119"/>
            <a:ext cx="150939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1423670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LOST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4184" y="7175119"/>
            <a:ext cx="15487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1463040" algn="l"/>
              </a:tabLst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1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ACT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SUPPOR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219" y="7579481"/>
            <a:ext cx="8502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765175" algn="l"/>
              </a:tabLst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MY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TRIPS	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8658" y="8643658"/>
            <a:ext cx="697586" cy="242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4546676"/>
            <a:ext cx="6156960" cy="1242060"/>
          </a:xfrm>
          <a:custGeom>
            <a:avLst/>
            <a:gdLst/>
            <a:ahLst/>
            <a:cxnLst/>
            <a:rect l="l" t="t" r="r" b="b"/>
            <a:pathLst>
              <a:path w="6156959" h="1242060">
                <a:moveTo>
                  <a:pt x="0" y="1241983"/>
                </a:moveTo>
                <a:lnTo>
                  <a:pt x="6156947" y="1241983"/>
                </a:lnTo>
                <a:lnTo>
                  <a:pt x="6156947" y="0"/>
                </a:lnTo>
                <a:lnTo>
                  <a:pt x="0" y="0"/>
                </a:lnTo>
                <a:lnTo>
                  <a:pt x="0" y="1241983"/>
                </a:lnTo>
                <a:close/>
              </a:path>
            </a:pathLst>
          </a:custGeom>
          <a:solidFill>
            <a:srgbClr val="D6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698512"/>
            <a:ext cx="6156960" cy="2837815"/>
          </a:xfrm>
          <a:custGeom>
            <a:avLst/>
            <a:gdLst/>
            <a:ahLst/>
            <a:cxnLst/>
            <a:rect l="l" t="t" r="r" b="b"/>
            <a:pathLst>
              <a:path w="6156959" h="2837815">
                <a:moveTo>
                  <a:pt x="0" y="0"/>
                </a:moveTo>
                <a:lnTo>
                  <a:pt x="6156947" y="0"/>
                </a:lnTo>
                <a:lnTo>
                  <a:pt x="6156947" y="2837281"/>
                </a:lnTo>
                <a:lnTo>
                  <a:pt x="0" y="2837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8658" y="965278"/>
            <a:ext cx="1389380" cy="1910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FAQ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Forgot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password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R="376555">
              <a:lnSpc>
                <a:spcPct val="125699"/>
              </a:lnSpc>
            </a:pPr>
            <a:r>
              <a:rPr sz="950" spc="-5" dirty="0">
                <a:solidFill>
                  <a:srgbClr val="9D9DA3"/>
                </a:solidFill>
                <a:latin typeface="Arial"/>
                <a:cs typeface="Arial"/>
              </a:rPr>
              <a:t>Uber </a:t>
            </a:r>
            <a:r>
              <a:rPr sz="950" spc="-15" dirty="0">
                <a:solidFill>
                  <a:srgbClr val="9D9DA3"/>
                </a:solidFill>
                <a:latin typeface="Arial"/>
                <a:cs typeface="Arial"/>
              </a:rPr>
              <a:t>Technologies  </a:t>
            </a:r>
            <a:r>
              <a:rPr sz="950" spc="-5" dirty="0">
                <a:solidFill>
                  <a:srgbClr val="9D9DA3"/>
                </a:solidFill>
                <a:latin typeface="Arial"/>
                <a:cs typeface="Arial"/>
              </a:rPr>
              <a:t>1455 </a:t>
            </a:r>
            <a:r>
              <a:rPr sz="950" dirty="0">
                <a:solidFill>
                  <a:srgbClr val="9D9DA3"/>
                </a:solidFill>
                <a:latin typeface="Arial"/>
                <a:cs typeface="Arial"/>
              </a:rPr>
              <a:t>Market</a:t>
            </a:r>
            <a:r>
              <a:rPr sz="950" spc="-15" dirty="0">
                <a:solidFill>
                  <a:srgbClr val="9D9DA3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9D9DA3"/>
                </a:solidFill>
                <a:latin typeface="Arial"/>
                <a:cs typeface="Arial"/>
              </a:rPr>
              <a:t>St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sz="950" dirty="0">
                <a:solidFill>
                  <a:srgbClr val="9D9DA3"/>
                </a:solidFill>
                <a:latin typeface="Arial"/>
                <a:cs typeface="Arial"/>
              </a:rPr>
              <a:t>San Francisco, CA</a:t>
            </a:r>
            <a:r>
              <a:rPr sz="950" spc="-100" dirty="0">
                <a:solidFill>
                  <a:srgbClr val="9D9DA3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9D9DA3"/>
                </a:solidFill>
                <a:latin typeface="Arial"/>
                <a:cs typeface="Arial"/>
              </a:rPr>
              <a:t>94103</a:t>
            </a:r>
            <a:endParaRPr sz="950">
              <a:latin typeface="Arial"/>
              <a:cs typeface="Arial"/>
            </a:endParaRPr>
          </a:p>
          <a:p>
            <a:pPr marR="982980">
              <a:lnSpc>
                <a:spcPct val="181600"/>
              </a:lnSpc>
              <a:spcBef>
                <a:spcPts val="160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Privacy  </a:t>
            </a:r>
            <a:r>
              <a:rPr sz="950" spc="-25" dirty="0">
                <a:solidFill>
                  <a:srgbClr val="FFFFFF"/>
                </a:solidFill>
                <a:latin typeface="Arial"/>
                <a:cs typeface="Arial"/>
              </a:rPr>
              <a:t>Terms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3535794"/>
            <a:ext cx="6156960" cy="1010919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62255" marR="715010">
              <a:lnSpc>
                <a:spcPct val="139700"/>
              </a:lnSpc>
              <a:spcBef>
                <a:spcPts val="835"/>
              </a:spcBef>
            </a:pPr>
            <a:r>
              <a:rPr sz="950" spc="-45" dirty="0">
                <a:latin typeface="Arial"/>
                <a:cs typeface="Arial"/>
              </a:rPr>
              <a:t>Fare </a:t>
            </a:r>
            <a:r>
              <a:rPr sz="950" spc="-10" dirty="0">
                <a:latin typeface="Arial"/>
                <a:cs typeface="Arial"/>
              </a:rPr>
              <a:t>does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15" dirty="0">
                <a:latin typeface="Arial"/>
                <a:cs typeface="Arial"/>
              </a:rPr>
              <a:t>include </a:t>
            </a:r>
            <a:r>
              <a:rPr sz="950" spc="-25" dirty="0">
                <a:latin typeface="Arial"/>
                <a:cs typeface="Arial"/>
              </a:rPr>
              <a:t>fees </a:t>
            </a:r>
            <a:r>
              <a:rPr sz="950" spc="-5" dirty="0">
                <a:latin typeface="Arial"/>
                <a:cs typeface="Arial"/>
              </a:rPr>
              <a:t>that </a:t>
            </a:r>
            <a:r>
              <a:rPr sz="950" spc="-25" dirty="0">
                <a:latin typeface="Arial"/>
                <a:cs typeface="Arial"/>
              </a:rPr>
              <a:t>may </a:t>
            </a:r>
            <a:r>
              <a:rPr sz="950" spc="-10" dirty="0">
                <a:latin typeface="Arial"/>
                <a:cs typeface="Arial"/>
              </a:rPr>
              <a:t>be charged by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5" dirty="0">
                <a:latin typeface="Arial"/>
                <a:cs typeface="Arial"/>
              </a:rPr>
              <a:t>bank. </a:t>
            </a:r>
            <a:r>
              <a:rPr sz="950" spc="-30" dirty="0">
                <a:latin typeface="Arial"/>
                <a:cs typeface="Arial"/>
              </a:rPr>
              <a:t>Please </a:t>
            </a:r>
            <a:r>
              <a:rPr sz="950" dirty="0">
                <a:latin typeface="Arial"/>
                <a:cs typeface="Arial"/>
              </a:rPr>
              <a:t>contact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10" dirty="0">
                <a:latin typeface="Arial"/>
                <a:cs typeface="Arial"/>
              </a:rPr>
              <a:t>bank </a:t>
            </a:r>
            <a:r>
              <a:rPr sz="950" spc="-15" dirty="0">
                <a:latin typeface="Arial"/>
                <a:cs typeface="Arial"/>
              </a:rPr>
              <a:t>directly </a:t>
            </a:r>
            <a:r>
              <a:rPr sz="950" spc="-10" dirty="0">
                <a:latin typeface="Arial"/>
                <a:cs typeface="Arial"/>
              </a:rPr>
              <a:t>for  </a:t>
            </a:r>
            <a:r>
              <a:rPr sz="950" spc="-20" dirty="0">
                <a:latin typeface="Arial"/>
                <a:cs typeface="Arial"/>
              </a:rPr>
              <a:t>inquiries.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221" y="685800"/>
            <a:ext cx="4430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15" dirty="0">
                <a:latin typeface="Arial"/>
                <a:cs typeface="Arial"/>
              </a:rPr>
              <a:t>Your </a:t>
            </a:r>
            <a:r>
              <a:rPr sz="800" b="1" spc="-5" dirty="0">
                <a:latin typeface="Arial"/>
                <a:cs typeface="Arial"/>
              </a:rPr>
              <a:t>Recent </a:t>
            </a:r>
            <a:r>
              <a:rPr sz="800" b="1" dirty="0">
                <a:latin typeface="Arial"/>
                <a:cs typeface="Arial"/>
              </a:rPr>
              <a:t>Stay</a:t>
            </a:r>
            <a:r>
              <a:rPr sz="800" b="1" spc="145" dirty="0"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your_recent_stay@marriott.com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Mar </a:t>
            </a:r>
            <a:r>
              <a:rPr sz="800" spc="-5" dirty="0">
                <a:latin typeface="Arial"/>
                <a:cs typeface="Arial"/>
              </a:rPr>
              <a:t>14, 2019 </a:t>
            </a:r>
            <a:r>
              <a:rPr sz="800" dirty="0">
                <a:latin typeface="Arial"/>
                <a:cs typeface="Arial"/>
              </a:rPr>
              <a:t>- Mar </a:t>
            </a:r>
            <a:r>
              <a:rPr sz="800" spc="-5" dirty="0">
                <a:latin typeface="Arial"/>
                <a:cs typeface="Arial"/>
              </a:rPr>
              <a:t>15, 2019 </a:t>
            </a:r>
            <a:r>
              <a:rPr sz="800" dirty="0">
                <a:latin typeface="Arial"/>
                <a:cs typeface="Arial"/>
              </a:rPr>
              <a:t>Stay </a:t>
            </a:r>
            <a:r>
              <a:rPr sz="800" spc="-5" dirty="0">
                <a:latin typeface="Arial"/>
                <a:cs typeface="Arial"/>
              </a:rPr>
              <a:t>at </a:t>
            </a:r>
            <a:r>
              <a:rPr sz="800" spc="-10" dirty="0">
                <a:latin typeface="Arial"/>
                <a:cs typeface="Arial"/>
              </a:rPr>
              <a:t>COURTYARD BALTIMORE </a:t>
            </a:r>
            <a:r>
              <a:rPr sz="800" dirty="0">
                <a:latin typeface="Arial"/>
                <a:cs typeface="Arial"/>
              </a:rPr>
              <a:t>INNER</a:t>
            </a:r>
            <a:r>
              <a:rPr sz="800" spc="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HARBOR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15, 2019 at 3:39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5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060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79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6217920"/>
            <a:ext cx="6156960" cy="3154680"/>
          </a:xfrm>
          <a:custGeom>
            <a:avLst/>
            <a:gdLst/>
            <a:ahLst/>
            <a:cxnLst/>
            <a:rect l="l" t="t" r="r" b="b"/>
            <a:pathLst>
              <a:path w="6156959" h="3154679">
                <a:moveTo>
                  <a:pt x="0" y="3154680"/>
                </a:moveTo>
                <a:lnTo>
                  <a:pt x="6156947" y="3154680"/>
                </a:lnTo>
                <a:lnTo>
                  <a:pt x="6156947" y="0"/>
                </a:lnTo>
                <a:lnTo>
                  <a:pt x="0" y="0"/>
                </a:lnTo>
                <a:lnTo>
                  <a:pt x="0" y="315468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5985509"/>
            <a:ext cx="278765" cy="232410"/>
          </a:xfrm>
          <a:custGeom>
            <a:avLst/>
            <a:gdLst/>
            <a:ahLst/>
            <a:cxnLst/>
            <a:rect l="l" t="t" r="r" b="b"/>
            <a:pathLst>
              <a:path w="278765" h="232410">
                <a:moveTo>
                  <a:pt x="0" y="232410"/>
                </a:moveTo>
                <a:lnTo>
                  <a:pt x="278452" y="232410"/>
                </a:lnTo>
                <a:lnTo>
                  <a:pt x="278452" y="0"/>
                </a:lnTo>
                <a:lnTo>
                  <a:pt x="0" y="0"/>
                </a:lnTo>
                <a:lnTo>
                  <a:pt x="0" y="23241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" y="5194300"/>
            <a:ext cx="6156960" cy="791210"/>
          </a:xfrm>
          <a:custGeom>
            <a:avLst/>
            <a:gdLst/>
            <a:ahLst/>
            <a:cxnLst/>
            <a:rect l="l" t="t" r="r" b="b"/>
            <a:pathLst>
              <a:path w="6156959" h="791210">
                <a:moveTo>
                  <a:pt x="0" y="791210"/>
                </a:moveTo>
                <a:lnTo>
                  <a:pt x="6156947" y="791210"/>
                </a:lnTo>
                <a:lnTo>
                  <a:pt x="6156947" y="0"/>
                </a:lnTo>
                <a:lnTo>
                  <a:pt x="0" y="0"/>
                </a:lnTo>
                <a:lnTo>
                  <a:pt x="0" y="79121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4808220"/>
            <a:ext cx="2034539" cy="386080"/>
          </a:xfrm>
          <a:custGeom>
            <a:avLst/>
            <a:gdLst/>
            <a:ahLst/>
            <a:cxnLst/>
            <a:rect l="l" t="t" r="r" b="b"/>
            <a:pathLst>
              <a:path w="2034539" h="386079">
                <a:moveTo>
                  <a:pt x="0" y="386079"/>
                </a:moveTo>
                <a:lnTo>
                  <a:pt x="2034113" y="386079"/>
                </a:lnTo>
                <a:lnTo>
                  <a:pt x="2034113" y="0"/>
                </a:lnTo>
                <a:lnTo>
                  <a:pt x="0" y="0"/>
                </a:lnTo>
                <a:lnTo>
                  <a:pt x="0" y="386079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1369060"/>
            <a:ext cx="6156960" cy="3439160"/>
          </a:xfrm>
          <a:custGeom>
            <a:avLst/>
            <a:gdLst/>
            <a:ahLst/>
            <a:cxnLst/>
            <a:rect l="l" t="t" r="r" b="b"/>
            <a:pathLst>
              <a:path w="6156959" h="3439160">
                <a:moveTo>
                  <a:pt x="0" y="3439160"/>
                </a:moveTo>
                <a:lnTo>
                  <a:pt x="6156947" y="3439160"/>
                </a:lnTo>
                <a:lnTo>
                  <a:pt x="6156947" y="0"/>
                </a:lnTo>
                <a:lnTo>
                  <a:pt x="0" y="0"/>
                </a:lnTo>
                <a:lnTo>
                  <a:pt x="0" y="343916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355" y="5985141"/>
            <a:ext cx="4169410" cy="233045"/>
          </a:xfrm>
          <a:custGeom>
            <a:avLst/>
            <a:gdLst/>
            <a:ahLst/>
            <a:cxnLst/>
            <a:rect l="l" t="t" r="r" b="b"/>
            <a:pathLst>
              <a:path w="4169409" h="233045">
                <a:moveTo>
                  <a:pt x="4169392" y="0"/>
                </a:moveTo>
                <a:lnTo>
                  <a:pt x="0" y="0"/>
                </a:lnTo>
                <a:lnTo>
                  <a:pt x="7" y="232753"/>
                </a:lnTo>
                <a:lnTo>
                  <a:pt x="4169392" y="232753"/>
                </a:lnTo>
                <a:lnTo>
                  <a:pt x="4169392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61268" y="4808042"/>
            <a:ext cx="1981835" cy="386080"/>
          </a:xfrm>
          <a:custGeom>
            <a:avLst/>
            <a:gdLst/>
            <a:ahLst/>
            <a:cxnLst/>
            <a:rect l="l" t="t" r="r" b="b"/>
            <a:pathLst>
              <a:path w="1981834" h="386079">
                <a:moveTo>
                  <a:pt x="1981479" y="0"/>
                </a:moveTo>
                <a:lnTo>
                  <a:pt x="5" y="0"/>
                </a:lnTo>
                <a:lnTo>
                  <a:pt x="0" y="385749"/>
                </a:lnTo>
                <a:lnTo>
                  <a:pt x="1981479" y="385749"/>
                </a:lnTo>
                <a:lnTo>
                  <a:pt x="1981479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800" y="1369060"/>
            <a:ext cx="6156947" cy="8003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4903" y="1100327"/>
            <a:ext cx="2398395" cy="101600"/>
          </a:xfrm>
          <a:custGeom>
            <a:avLst/>
            <a:gdLst/>
            <a:ahLst/>
            <a:cxnLst/>
            <a:rect l="l" t="t" r="r" b="b"/>
            <a:pathLst>
              <a:path w="2398395" h="101600">
                <a:moveTo>
                  <a:pt x="0" y="101600"/>
                </a:moveTo>
                <a:lnTo>
                  <a:pt x="2397785" y="101600"/>
                </a:lnTo>
                <a:lnTo>
                  <a:pt x="2397785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6245" y="4801717"/>
            <a:ext cx="2141855" cy="386080"/>
          </a:xfrm>
          <a:custGeom>
            <a:avLst/>
            <a:gdLst/>
            <a:ahLst/>
            <a:cxnLst/>
            <a:rect l="l" t="t" r="r" b="b"/>
            <a:pathLst>
              <a:path w="2141854" h="386079">
                <a:moveTo>
                  <a:pt x="0" y="385711"/>
                </a:moveTo>
                <a:lnTo>
                  <a:pt x="2141347" y="385711"/>
                </a:lnTo>
                <a:lnTo>
                  <a:pt x="2141347" y="0"/>
                </a:lnTo>
                <a:lnTo>
                  <a:pt x="0" y="0"/>
                </a:lnTo>
                <a:lnTo>
                  <a:pt x="0" y="385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0622" y="5978791"/>
            <a:ext cx="1709420" cy="233045"/>
          </a:xfrm>
          <a:custGeom>
            <a:avLst/>
            <a:gdLst/>
            <a:ahLst/>
            <a:cxnLst/>
            <a:rect l="l" t="t" r="r" b="b"/>
            <a:pathLst>
              <a:path w="1709420" h="233045">
                <a:moveTo>
                  <a:pt x="0" y="232752"/>
                </a:moveTo>
                <a:lnTo>
                  <a:pt x="1709089" y="232752"/>
                </a:lnTo>
                <a:lnTo>
                  <a:pt x="1709089" y="0"/>
                </a:lnTo>
                <a:lnTo>
                  <a:pt x="0" y="0"/>
                </a:lnTo>
                <a:lnTo>
                  <a:pt x="0" y="23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63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290" y="270688"/>
            <a:ext cx="630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Arial"/>
                <a:cs typeface="Arial"/>
              </a:rPr>
              <a:t>4/2/2019 </a:t>
            </a:r>
            <a:r>
              <a:rPr sz="600" spc="65" dirty="0">
                <a:latin typeface="Arial"/>
                <a:cs typeface="Arial"/>
              </a:rPr>
              <a:t>/</a:t>
            </a:r>
            <a:r>
              <a:rPr sz="600" spc="-114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1:29 </a:t>
            </a:r>
            <a:r>
              <a:rPr sz="600" spc="-40" dirty="0">
                <a:latin typeface="Arial"/>
                <a:cs typeface="Arial"/>
              </a:rPr>
              <a:t>PM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6930" y="249352"/>
            <a:ext cx="1105535" cy="22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 marR="5080" indent="-410209">
              <a:lnSpc>
                <a:spcPct val="1117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Baltimore </a:t>
            </a:r>
            <a:r>
              <a:rPr sz="600" spc="-35" dirty="0">
                <a:latin typeface="Arial"/>
                <a:cs typeface="Arial"/>
              </a:rPr>
              <a:t>Consent </a:t>
            </a:r>
            <a:r>
              <a:rPr sz="600" spc="-40" dirty="0">
                <a:latin typeface="Arial"/>
                <a:cs typeface="Arial"/>
              </a:rPr>
              <a:t>Decree </a:t>
            </a:r>
            <a:r>
              <a:rPr sz="600" spc="-5" dirty="0">
                <a:latin typeface="Arial"/>
                <a:cs typeface="Arial"/>
              </a:rPr>
              <a:t>Monitor  </a:t>
            </a:r>
            <a:r>
              <a:rPr sz="600" spc="-65" dirty="0">
                <a:latin typeface="Arial"/>
                <a:cs typeface="Arial"/>
              </a:rPr>
              <a:t>INVOICE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4037" y="854901"/>
          <a:ext cx="9775190" cy="6504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355"/>
                <a:gridCol w="610870"/>
                <a:gridCol w="791210"/>
                <a:gridCol w="2422525"/>
                <a:gridCol w="734695"/>
                <a:gridCol w="561975"/>
                <a:gridCol w="517525"/>
                <a:gridCol w="590550"/>
                <a:gridCol w="756284"/>
                <a:gridCol w="1139190"/>
                <a:gridCol w="465454"/>
                <a:gridCol w="488315"/>
              </a:tblGrid>
              <a:tr h="154940">
                <a:tc gridSpan="3">
                  <a:txBody>
                    <a:bodyPr/>
                    <a:lstStyle/>
                    <a:p>
                      <a:pPr marL="28575">
                        <a:lnSpc>
                          <a:spcPts val="112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3350">
                <a:tc gridSpan="2">
                  <a:txBody>
                    <a:bodyPr/>
                    <a:lstStyle/>
                    <a:p>
                      <a:pPr marL="25400">
                        <a:lnSpc>
                          <a:spcPts val="95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900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spreadsheet.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48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35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320">
                        <a:lnSpc>
                          <a:spcPts val="71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below.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03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320">
                        <a:lnSpc>
                          <a:spcPts val="67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inevitably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20320" marR="24130">
                        <a:lnSpc>
                          <a:spcPct val="111700"/>
                        </a:lnSpc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6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8 hours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"unbilled."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8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320">
                        <a:lnSpc>
                          <a:spcPts val="59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6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non-reimbursable.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96545">
                        <a:lnSpc>
                          <a:spcPts val="810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OF: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785"/>
                        </a:lnSpc>
                      </a:pPr>
                      <a:r>
                        <a:rPr sz="750" b="1" i="1" u="sng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2384" marR="22860" indent="1270" algn="ctr">
                        <a:lnSpc>
                          <a:spcPct val="107300"/>
                        </a:lnSpc>
                        <a:spcBef>
                          <a:spcPts val="330"/>
                        </a:spcBef>
                      </a:pPr>
                      <a:r>
                        <a:rPr sz="5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40005" marR="28575" algn="ctr">
                        <a:lnSpc>
                          <a:spcPct val="107300"/>
                        </a:lnSpc>
                      </a:pPr>
                      <a:r>
                        <a:rPr sz="5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self-  populate.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191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tab.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4965">
                        <a:lnSpc>
                          <a:spcPts val="844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BY: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4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Meares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it.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7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4/1/2019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questions.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3335" algn="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EAR: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915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859155">
                        <a:lnSpc>
                          <a:spcPct val="100000"/>
                        </a:lnSpc>
                      </a:pPr>
                      <a:r>
                        <a:rPr sz="6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650" b="1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16255">
                <a:tc gridSpan="12">
                  <a:txBody>
                    <a:bodyPr/>
                    <a:lstStyle/>
                    <a:p>
                      <a:pPr marL="1308735">
                        <a:lnSpc>
                          <a:spcPts val="725"/>
                        </a:lnSpc>
                      </a:pP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Ms.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13087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12">
                  <a:txBody>
                    <a:bodyPr/>
                    <a:lstStyle/>
                    <a:p>
                      <a:pPr marL="27305">
                        <a:lnSpc>
                          <a:spcPts val="1290"/>
                        </a:lnSpc>
                      </a:pPr>
                      <a:r>
                        <a:rPr sz="110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804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7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255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Time)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320" marR="83185" indent="-40005">
                        <a:lnSpc>
                          <a:spcPct val="111700"/>
                        </a:lnSpc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ille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e-learning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materials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188.00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8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emails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743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94.00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18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SSA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743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47.00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25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DOJ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28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documents and</a:t>
                      </a:r>
                      <a:r>
                        <a:rPr sz="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memo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29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documents and</a:t>
                      </a:r>
                      <a:r>
                        <a:rPr sz="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memo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30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emails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470.00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March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31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Bredar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559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220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188.00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" dirty="0">
                          <a:latin typeface="Trebuchet MS"/>
                          <a:cs typeface="Trebuchet MS"/>
                        </a:rPr>
                        <a:t>7.2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175260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1,692.00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 gridSpan="12">
                  <a:txBody>
                    <a:bodyPr/>
                    <a:lstStyle/>
                    <a:p>
                      <a:pPr marL="27305">
                        <a:lnSpc>
                          <a:spcPts val="1290"/>
                        </a:lnSpc>
                      </a:pPr>
                      <a:r>
                        <a:rPr sz="1100" spc="-1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7180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6395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7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7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24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565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  <a:p>
                      <a:pPr marL="33655" marR="17145" indent="1270" algn="ctr">
                        <a:lnSpc>
                          <a:spcPts val="800"/>
                        </a:lnSpc>
                        <a:spcBef>
                          <a:spcPts val="4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 marR="64135" indent="22860">
                        <a:lnSpc>
                          <a:spcPct val="111700"/>
                        </a:lnSpc>
                        <a:spcBef>
                          <a:spcPts val="5"/>
                        </a:spcBef>
                      </a:pPr>
                      <a:r>
                        <a:rPr sz="6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scr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71450" marR="121920" indent="-29209">
                        <a:lnSpc>
                          <a:spcPct val="111700"/>
                        </a:lnSpc>
                        <a:spcBef>
                          <a:spcPts val="5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9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680"/>
                        </a:lnSpc>
                        <a:spcBef>
                          <a:spcPts val="32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680"/>
                        </a:lnSpc>
                        <a:spcBef>
                          <a:spcPts val="49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spc="-65" dirty="0">
                          <a:latin typeface="Arial"/>
                          <a:cs typeface="Arial"/>
                        </a:rPr>
                        <a:t>TOTAL: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635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30162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1,692.00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6350" algn="r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25"/>
                        </a:spcBef>
                        <a:tabLst>
                          <a:tab pos="470534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635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30162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1,692.00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 gridSpan="4">
                  <a:txBody>
                    <a:bodyPr/>
                    <a:lstStyle/>
                    <a:p>
                      <a:pPr marL="20955">
                        <a:lnSpc>
                          <a:spcPts val="815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7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are accurate: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00" spc="-55" dirty="0">
                          <a:latin typeface="Arial"/>
                          <a:cs typeface="Arial"/>
                        </a:rPr>
                        <a:t>TLM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01698" y="7303106"/>
            <a:ext cx="534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42149" y="7303106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2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5501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5/1/2019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4:38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9769"/>
          <a:ext cx="11327763" cy="5425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260"/>
                <a:gridCol w="687070"/>
                <a:gridCol w="3729354"/>
                <a:gridCol w="854710"/>
                <a:gridCol w="655319"/>
                <a:gridCol w="600075"/>
                <a:gridCol w="3073400"/>
                <a:gridCol w="917575"/>
              </a:tblGrid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Friday's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subject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matter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807.50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York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Times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Article 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0.7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materials including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Petition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Emergency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Evaluation;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tomorrow's monthly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Progress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Meeting;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Court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address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24257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2,137.50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potential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statistics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related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materials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OPR/CRB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protocol;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recruitment, hiring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request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E&amp;T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materials including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needs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Training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332.50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connection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meeting;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Committee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NPR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interview;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re-review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Investigation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Manual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M.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Wirzberger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re-review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Modules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attrition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issues;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re-review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Investigation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Manual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Continue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logistics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6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Progress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Court;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re-review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Plan;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Learning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Modules;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confidential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Recruitment Hiring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&amp;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Involved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Shooting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update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4257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1,140.00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conference 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POIS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video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clips;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2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79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Univ.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Law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712, 713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715;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review; review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DOJ's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807.50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Dupont 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today's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ts val="835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impartial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Submission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interview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GBC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representative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6854"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6639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4386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460">
                <a:tc gridSpan="4"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14.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tabLst>
                          <a:tab pos="240029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7,030.00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57086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27.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65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2:19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72850" cy="612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62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 marR="10350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0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9"/>
                        </a:lnSpc>
                        <a:spcBef>
                          <a:spcPts val="2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ts val="930"/>
                        </a:lnSpc>
                      </a:pPr>
                      <a:r>
                        <a:rPr sz="900" b="1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4450" marR="32384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06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950"/>
                        </a:lnSpc>
                      </a:pPr>
                      <a:r>
                        <a:rPr sz="1000" spc="-80" dirty="0">
                          <a:latin typeface="Arial"/>
                          <a:cs typeface="Arial"/>
                        </a:rPr>
                        <a:t>Ramsey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750" b="1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100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329.00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Standing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Review. Emails,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and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Standing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Supervision-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Transition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Bredar.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Call. Emails,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517.00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Harrison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963.50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Bi-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376.00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Call. Emails,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bi-Monthly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misconduct.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987.00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Carryover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Day's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etc…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ts val="82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Standing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Supervision. Document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Standing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follow-ups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329.00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Call. Emails,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SIRT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Briefing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66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690" y="269163"/>
            <a:ext cx="79438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4/16/2019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2:24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662" y="247523"/>
            <a:ext cx="130238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1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246" y="856411"/>
          <a:ext cx="11372850" cy="4057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1329054"/>
                <a:gridCol w="542925"/>
                <a:gridCol w="570229"/>
              </a:tblGrid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Call: Bi-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Study Call.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review,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73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Standing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Call: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discuss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Staffing/Overtime.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meetings.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73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March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7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08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35.4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819"/>
                        </a:lnSpc>
                        <a:tabLst>
                          <a:tab pos="236854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8,319.00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016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6.1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5104">
                <a:tc gridSpan="12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7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635" algn="ctr">
                        <a:lnSpc>
                          <a:spcPct val="110000"/>
                        </a:lnSpc>
                        <a:spcBef>
                          <a:spcPts val="1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9535" marR="78740" indent="27305">
                        <a:lnSpc>
                          <a:spcPct val="110000"/>
                        </a:lnSpc>
                        <a:spcBef>
                          <a:spcPts val="58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10000"/>
                        </a:lnSpc>
                        <a:spcBef>
                          <a:spcPts val="58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Amtrak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Bredar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206.00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259.25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Uber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Taxi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Philly -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Tip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Amount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18.85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7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18.85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Yellow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Cab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Taxi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Tip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Amount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35609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718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Amtrak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156.00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209.25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Uber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Taxi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Tip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Amount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13.69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7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13.69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3/15/2019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Train Station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Philly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Train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Parking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6267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533.04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8,319.00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533.04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8,852.04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6.10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110" dirty="0">
                          <a:latin typeface="Arial"/>
                          <a:cs typeface="Arial"/>
                        </a:rPr>
                        <a:t>CHR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672" y="143865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>
                <a:moveTo>
                  <a:pt x="0" y="0"/>
                </a:moveTo>
                <a:lnTo>
                  <a:pt x="6242291" y="0"/>
                </a:lnTo>
              </a:path>
            </a:pathLst>
          </a:custGeom>
          <a:ln w="6094">
            <a:solidFill>
              <a:srgbClr val="5F5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1623" y="1937004"/>
            <a:ext cx="6245860" cy="0"/>
          </a:xfrm>
          <a:custGeom>
            <a:avLst/>
            <a:gdLst/>
            <a:ahLst/>
            <a:cxnLst/>
            <a:rect l="l" t="t" r="r" b="b"/>
            <a:pathLst>
              <a:path w="6245859">
                <a:moveTo>
                  <a:pt x="0" y="0"/>
                </a:moveTo>
                <a:lnTo>
                  <a:pt x="6245352" y="0"/>
                </a:lnTo>
              </a:path>
            </a:pathLst>
          </a:custGeom>
          <a:ln w="6094">
            <a:solidFill>
              <a:srgbClr val="6363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880" y="7920228"/>
            <a:ext cx="5958840" cy="0"/>
          </a:xfrm>
          <a:custGeom>
            <a:avLst/>
            <a:gdLst/>
            <a:ahLst/>
            <a:cxnLst/>
            <a:rect l="l" t="t" r="r" b="b"/>
            <a:pathLst>
              <a:path w="5958840">
                <a:moveTo>
                  <a:pt x="0" y="0"/>
                </a:moveTo>
                <a:lnTo>
                  <a:pt x="5958840" y="0"/>
                </a:lnTo>
              </a:path>
            </a:pathLst>
          </a:custGeom>
          <a:ln w="6094">
            <a:solidFill>
              <a:srgbClr val="635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92" y="10053828"/>
            <a:ext cx="2182495" cy="0"/>
          </a:xfrm>
          <a:custGeom>
            <a:avLst/>
            <a:gdLst/>
            <a:ahLst/>
            <a:cxnLst/>
            <a:rect l="l" t="t" r="r" b="b"/>
            <a:pathLst>
              <a:path w="2182495">
                <a:moveTo>
                  <a:pt x="0" y="0"/>
                </a:moveTo>
                <a:lnTo>
                  <a:pt x="2182355" y="0"/>
                </a:lnTo>
              </a:path>
            </a:pathLst>
          </a:custGeom>
          <a:ln w="3175">
            <a:solidFill>
              <a:srgbClr val="C0BB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976" y="2660904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4">
                <a:moveTo>
                  <a:pt x="0" y="0"/>
                </a:moveTo>
                <a:lnTo>
                  <a:pt x="963155" y="0"/>
                </a:lnTo>
              </a:path>
            </a:pathLst>
          </a:custGeom>
          <a:ln w="12192">
            <a:solidFill>
              <a:srgbClr val="337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8911" y="747026"/>
            <a:ext cx="120205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b="1" spc="-35" dirty="0">
                <a:solidFill>
                  <a:srgbClr val="EF5F5F"/>
                </a:solidFill>
                <a:latin typeface="Verdana"/>
                <a:cs typeface="Verdana"/>
              </a:rPr>
              <a:t>M</a:t>
            </a:r>
            <a:r>
              <a:rPr sz="3250" b="1" spc="-370" dirty="0">
                <a:solidFill>
                  <a:srgbClr val="EF5F5F"/>
                </a:solidFill>
                <a:latin typeface="Verdana"/>
                <a:cs typeface="Verdana"/>
              </a:rPr>
              <a:t> </a:t>
            </a:r>
            <a:r>
              <a:rPr sz="1900" b="1" spc="20" dirty="0">
                <a:solidFill>
                  <a:srgbClr val="939391"/>
                </a:solidFill>
                <a:latin typeface="Arial"/>
                <a:cs typeface="Arial"/>
              </a:rPr>
              <a:t>Gmail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4409" y="2935160"/>
            <a:ext cx="38100" cy="8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30" y="2935160"/>
            <a:ext cx="38100" cy="8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832" y="1493011"/>
            <a:ext cx="6283325" cy="368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100B0D"/>
                </a:solidFill>
                <a:latin typeface="Arial"/>
                <a:cs typeface="Arial"/>
              </a:rPr>
              <a:t>Amtrak: </a:t>
            </a:r>
            <a:r>
              <a:rPr sz="1350" b="1" spc="5" dirty="0">
                <a:solidFill>
                  <a:srgbClr val="100B0D"/>
                </a:solidFill>
                <a:latin typeface="Arial"/>
                <a:cs typeface="Arial"/>
              </a:rPr>
              <a:t>eTicket </a:t>
            </a:r>
            <a:r>
              <a:rPr sz="1350" b="1" spc="-20" dirty="0">
                <a:solidFill>
                  <a:srgbClr val="100B0D"/>
                </a:solidFill>
                <a:latin typeface="Arial"/>
                <a:cs typeface="Arial"/>
              </a:rPr>
              <a:t>and </a:t>
            </a:r>
            <a:r>
              <a:rPr sz="1350" b="1" dirty="0">
                <a:solidFill>
                  <a:srgbClr val="100B0D"/>
                </a:solidFill>
                <a:latin typeface="Arial"/>
                <a:cs typeface="Arial"/>
              </a:rPr>
              <a:t>Receipt for </a:t>
            </a:r>
            <a:r>
              <a:rPr sz="1350" b="1" spc="-15" dirty="0">
                <a:solidFill>
                  <a:srgbClr val="100B0D"/>
                </a:solidFill>
                <a:latin typeface="Arial"/>
                <a:cs typeface="Arial"/>
              </a:rPr>
              <a:t>Your 03/11/2019 Trip </a:t>
            </a:r>
            <a:r>
              <a:rPr sz="1350" b="1" spc="5" dirty="0">
                <a:solidFill>
                  <a:srgbClr val="100B0D"/>
                </a:solidFill>
                <a:latin typeface="Arial"/>
                <a:cs typeface="Arial"/>
              </a:rPr>
              <a:t>- </a:t>
            </a:r>
            <a:r>
              <a:rPr sz="1350" b="1" dirty="0">
                <a:solidFill>
                  <a:srgbClr val="100B0D"/>
                </a:solidFill>
                <a:latin typeface="Arial"/>
                <a:cs typeface="Arial"/>
              </a:rPr>
              <a:t>CHARLES</a:t>
            </a:r>
            <a:r>
              <a:rPr sz="1350" b="1" spc="65" dirty="0">
                <a:solidFill>
                  <a:srgbClr val="100B0D"/>
                </a:solidFill>
                <a:latin typeface="Arial"/>
                <a:cs typeface="Arial"/>
              </a:rPr>
              <a:t> </a:t>
            </a:r>
            <a:r>
              <a:rPr sz="1350" b="1" spc="-15" dirty="0">
                <a:solidFill>
                  <a:srgbClr val="100B0D"/>
                </a:solidFill>
                <a:latin typeface="Arial"/>
                <a:cs typeface="Arial"/>
              </a:rPr>
              <a:t>RAMSEY</a:t>
            </a:r>
            <a:endParaRPr sz="1350">
              <a:latin typeface="Arial"/>
              <a:cs typeface="Arial"/>
            </a:endParaRPr>
          </a:p>
          <a:p>
            <a:pPr marL="13335">
              <a:lnSpc>
                <a:spcPts val="1160"/>
              </a:lnSpc>
            </a:pPr>
            <a:r>
              <a:rPr sz="1000" spc="-85" dirty="0">
                <a:solidFill>
                  <a:srgbClr val="625F5E"/>
                </a:solidFill>
                <a:latin typeface="Arial"/>
                <a:cs typeface="Arial"/>
              </a:rPr>
              <a:t>1 </a:t>
            </a:r>
            <a:r>
              <a:rPr sz="1000" spc="-5" dirty="0">
                <a:solidFill>
                  <a:srgbClr val="625F5E"/>
                </a:solidFill>
                <a:latin typeface="Arial"/>
                <a:cs typeface="Arial"/>
              </a:rPr>
              <a:t>message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  <a:tabLst>
                <a:tab pos="4566285" algn="l"/>
              </a:tabLst>
            </a:pPr>
            <a:r>
              <a:rPr sz="1000" b="1" spc="-5" dirty="0">
                <a:solidFill>
                  <a:srgbClr val="0A070A"/>
                </a:solidFill>
                <a:latin typeface="Arial"/>
                <a:cs typeface="Arial"/>
                <a:hlinkClick r:id="rId4"/>
              </a:rPr>
              <a:t>etickets@amtrak.com</a:t>
            </a:r>
            <a:r>
              <a:rPr sz="1000" b="1" spc="105" dirty="0">
                <a:solidFill>
                  <a:srgbClr val="0A070A"/>
                </a:solidFill>
                <a:latin typeface="Arial"/>
                <a:cs typeface="Arial"/>
                <a:hlinkClick r:id="rId4"/>
              </a:rPr>
              <a:t> </a:t>
            </a:r>
            <a:r>
              <a:rPr sz="1000" spc="-10" dirty="0">
                <a:solidFill>
                  <a:srgbClr val="0A070A"/>
                </a:solidFill>
                <a:latin typeface="Arial"/>
                <a:cs typeface="Arial"/>
                <a:hlinkClick r:id="rId4"/>
              </a:rPr>
              <a:t>&lt;etickets@amtrak.com&gt;</a:t>
            </a:r>
            <a:r>
              <a:rPr sz="1000" spc="-10" dirty="0">
                <a:solidFill>
                  <a:srgbClr val="0A070A"/>
                </a:solidFill>
                <a:latin typeface="Arial"/>
                <a:cs typeface="Arial"/>
              </a:rPr>
              <a:t>	</a:t>
            </a:r>
            <a:r>
              <a:rPr sz="1000" spc="-20" dirty="0">
                <a:solidFill>
                  <a:srgbClr val="0D0A0C"/>
                </a:solidFill>
                <a:latin typeface="Arial"/>
                <a:cs typeface="Arial"/>
              </a:rPr>
              <a:t>Sun, </a:t>
            </a:r>
            <a:r>
              <a:rPr sz="1000" spc="10" dirty="0">
                <a:solidFill>
                  <a:srgbClr val="0D0A0C"/>
                </a:solidFill>
                <a:latin typeface="Arial"/>
                <a:cs typeface="Arial"/>
              </a:rPr>
              <a:t>Mar </a:t>
            </a:r>
            <a:r>
              <a:rPr sz="1000" spc="35" dirty="0">
                <a:solidFill>
                  <a:srgbClr val="0D0A0C"/>
                </a:solidFill>
                <a:latin typeface="Arial"/>
                <a:cs typeface="Arial"/>
              </a:rPr>
              <a:t>10,2019 </a:t>
            </a:r>
            <a:r>
              <a:rPr sz="1000" spc="-5" dirty="0">
                <a:solidFill>
                  <a:srgbClr val="0D0A0C"/>
                </a:solidFill>
                <a:latin typeface="Arial"/>
                <a:cs typeface="Arial"/>
              </a:rPr>
              <a:t>at </a:t>
            </a:r>
            <a:r>
              <a:rPr sz="1000" spc="-10" dirty="0">
                <a:solidFill>
                  <a:srgbClr val="0D0A0C"/>
                </a:solidFill>
                <a:latin typeface="Arial"/>
                <a:cs typeface="Arial"/>
              </a:rPr>
              <a:t>5:30</a:t>
            </a:r>
            <a:r>
              <a:rPr sz="1000" spc="-35" dirty="0">
                <a:solidFill>
                  <a:srgbClr val="0D0A0C"/>
                </a:solidFill>
                <a:latin typeface="Arial"/>
                <a:cs typeface="Arial"/>
              </a:rPr>
              <a:t> </a:t>
            </a:r>
            <a:r>
              <a:rPr sz="1000" spc="35" dirty="0">
                <a:solidFill>
                  <a:srgbClr val="0D0A0C"/>
                </a:solidFill>
                <a:latin typeface="Arial"/>
                <a:cs typeface="Arial"/>
              </a:rPr>
              <a:t>PM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</a:pPr>
            <a:r>
              <a:rPr sz="1000" spc="-20" dirty="0">
                <a:solidFill>
                  <a:srgbClr val="080508"/>
                </a:solidFill>
                <a:latin typeface="Arial"/>
                <a:cs typeface="Arial"/>
              </a:rPr>
              <a:t>SALES</a:t>
            </a:r>
            <a:r>
              <a:rPr sz="1000" spc="-60" dirty="0">
                <a:solidFill>
                  <a:srgbClr val="08050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80508"/>
                </a:solidFill>
                <a:latin typeface="Arial"/>
                <a:cs typeface="Arial"/>
              </a:rPr>
              <a:t>RECEIPT</a:t>
            </a:r>
            <a:endParaRPr sz="10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  <a:spcBef>
                <a:spcPts val="135"/>
              </a:spcBef>
            </a:pPr>
            <a:r>
              <a:rPr sz="1400" b="1" spc="780" dirty="0">
                <a:solidFill>
                  <a:srgbClr val="2C6EBC"/>
                </a:solidFill>
                <a:latin typeface="Arial"/>
                <a:cs typeface="Arial"/>
              </a:rPr>
              <a:t>..,AN\TRAK</a:t>
            </a:r>
            <a:endParaRPr sz="1400">
              <a:latin typeface="Arial"/>
              <a:cs typeface="Arial"/>
            </a:endParaRPr>
          </a:p>
          <a:p>
            <a:pPr marL="153670">
              <a:lnSpc>
                <a:spcPct val="100000"/>
              </a:lnSpc>
              <a:spcBef>
                <a:spcPts val="395"/>
              </a:spcBef>
            </a:pP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Purchased: 03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10 2019 </a:t>
            </a: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2:30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PM PTThank you for </a:t>
            </a:r>
            <a:r>
              <a:rPr sz="1000" spc="-15" dirty="0">
                <a:solidFill>
                  <a:srgbClr val="0C090C"/>
                </a:solidFill>
                <a:latin typeface="Arial"/>
                <a:cs typeface="Arial"/>
              </a:rPr>
              <a:t>your</a:t>
            </a:r>
            <a:r>
              <a:rPr sz="1000" spc="-70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purchase.</a:t>
            </a:r>
            <a:endParaRPr sz="1000">
              <a:latin typeface="Arial"/>
              <a:cs typeface="Arial"/>
            </a:endParaRPr>
          </a:p>
          <a:p>
            <a:pPr marL="530860" indent="-172720">
              <a:lnSpc>
                <a:spcPts val="1170"/>
              </a:lnSpc>
              <a:spcBef>
                <a:spcPts val="865"/>
              </a:spcBef>
              <a:buAutoNum type="arabicPeriod"/>
              <a:tabLst>
                <a:tab pos="531495" algn="l"/>
              </a:tabLst>
            </a:pPr>
            <a:r>
              <a:rPr sz="1000" spc="-10" dirty="0">
                <a:solidFill>
                  <a:srgbClr val="0D0B0D"/>
                </a:solidFill>
                <a:latin typeface="Arial"/>
                <a:cs typeface="Arial"/>
              </a:rPr>
              <a:t>Retain </a:t>
            </a:r>
            <a:r>
              <a:rPr sz="1000" spc="-15" dirty="0">
                <a:solidFill>
                  <a:srgbClr val="0D0B0D"/>
                </a:solidFill>
                <a:latin typeface="Arial"/>
                <a:cs typeface="Arial"/>
              </a:rPr>
              <a:t>this receipt </a:t>
            </a:r>
            <a:r>
              <a:rPr sz="1000" spc="-10" dirty="0">
                <a:solidFill>
                  <a:srgbClr val="0D0B0D"/>
                </a:solidFill>
                <a:latin typeface="Arial"/>
                <a:cs typeface="Arial"/>
              </a:rPr>
              <a:t>for </a:t>
            </a:r>
            <a:r>
              <a:rPr sz="1000" spc="-25" dirty="0">
                <a:solidFill>
                  <a:srgbClr val="0D0B0D"/>
                </a:solidFill>
                <a:latin typeface="Arial"/>
                <a:cs typeface="Arial"/>
              </a:rPr>
              <a:t>your</a:t>
            </a:r>
            <a:r>
              <a:rPr sz="1000" spc="50" dirty="0">
                <a:solidFill>
                  <a:srgbClr val="0D0B0D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0D0B0D"/>
                </a:solidFill>
                <a:latin typeface="Arial"/>
                <a:cs typeface="Arial"/>
              </a:rPr>
              <a:t>records.</a:t>
            </a:r>
            <a:endParaRPr sz="1000">
              <a:latin typeface="Arial"/>
              <a:cs typeface="Arial"/>
            </a:endParaRPr>
          </a:p>
          <a:p>
            <a:pPr marL="534670" indent="-182880">
              <a:lnSpc>
                <a:spcPts val="1170"/>
              </a:lnSpc>
              <a:buAutoNum type="arabicPeriod"/>
              <a:tabLst>
                <a:tab pos="535305" algn="l"/>
              </a:tabLst>
            </a:pPr>
            <a:r>
              <a:rPr sz="1000" spc="-10" dirty="0">
                <a:solidFill>
                  <a:srgbClr val="0D0A0C"/>
                </a:solidFill>
                <a:latin typeface="Arial"/>
                <a:cs typeface="Arial"/>
              </a:rPr>
              <a:t>Print </a:t>
            </a:r>
            <a:r>
              <a:rPr sz="1000" spc="-15" dirty="0">
                <a:solidFill>
                  <a:srgbClr val="0D0A0C"/>
                </a:solidFill>
                <a:latin typeface="Arial"/>
                <a:cs typeface="Arial"/>
              </a:rPr>
              <a:t>the </a:t>
            </a:r>
            <a:r>
              <a:rPr sz="1000" spc="-25" dirty="0">
                <a:solidFill>
                  <a:srgbClr val="0D0A0C"/>
                </a:solidFill>
                <a:latin typeface="Arial"/>
                <a:cs typeface="Arial"/>
              </a:rPr>
              <a:t>attached </a:t>
            </a:r>
            <a:r>
              <a:rPr sz="1000" spc="-30" dirty="0">
                <a:solidFill>
                  <a:srgbClr val="0D0A0C"/>
                </a:solidFill>
                <a:latin typeface="Arial"/>
                <a:cs typeface="Arial"/>
              </a:rPr>
              <a:t>eTicket </a:t>
            </a:r>
            <a:r>
              <a:rPr sz="1000" spc="-20" dirty="0">
                <a:solidFill>
                  <a:srgbClr val="0D0A0C"/>
                </a:solidFill>
                <a:latin typeface="Arial"/>
                <a:cs typeface="Arial"/>
              </a:rPr>
              <a:t>and </a:t>
            </a:r>
            <a:r>
              <a:rPr sz="1000" spc="-10" dirty="0">
                <a:solidFill>
                  <a:srgbClr val="0D0A0C"/>
                </a:solidFill>
                <a:latin typeface="Arial"/>
                <a:cs typeface="Arial"/>
              </a:rPr>
              <a:t>carry </a:t>
            </a:r>
            <a:r>
              <a:rPr sz="1000" spc="-15" dirty="0">
                <a:solidFill>
                  <a:srgbClr val="0D0A0C"/>
                </a:solidFill>
                <a:latin typeface="Arial"/>
                <a:cs typeface="Arial"/>
              </a:rPr>
              <a:t>during </a:t>
            </a:r>
            <a:r>
              <a:rPr sz="1000" spc="-20" dirty="0">
                <a:solidFill>
                  <a:srgbClr val="0D0A0C"/>
                </a:solidFill>
                <a:latin typeface="Arial"/>
                <a:cs typeface="Arial"/>
              </a:rPr>
              <a:t>your</a:t>
            </a:r>
            <a:r>
              <a:rPr sz="1000" spc="-105" dirty="0">
                <a:solidFill>
                  <a:srgbClr val="0D0A0C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0D0A0C"/>
                </a:solidFill>
                <a:latin typeface="Arial"/>
                <a:cs typeface="Arial"/>
              </a:rPr>
              <a:t>trip.</a:t>
            </a:r>
            <a:endParaRPr sz="100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spcBef>
                <a:spcPts val="900"/>
              </a:spcBef>
            </a:pPr>
            <a:r>
              <a:rPr sz="1000" spc="-15" dirty="0">
                <a:solidFill>
                  <a:srgbClr val="0C0A0D"/>
                </a:solidFill>
                <a:latin typeface="Arial"/>
                <a:cs typeface="Arial"/>
              </a:rPr>
              <a:t>Merchant </a:t>
            </a:r>
            <a:r>
              <a:rPr sz="1000" spc="5" dirty="0">
                <a:solidFill>
                  <a:srgbClr val="0C0A0D"/>
                </a:solidFill>
                <a:latin typeface="Arial"/>
                <a:cs typeface="Arial"/>
              </a:rPr>
              <a:t>ID </a:t>
            </a:r>
            <a:r>
              <a:rPr sz="1000" spc="-25" dirty="0">
                <a:solidFill>
                  <a:srgbClr val="0C0A0D"/>
                </a:solidFill>
                <a:latin typeface="Arial"/>
                <a:cs typeface="Arial"/>
              </a:rPr>
              <a:t>00638</a:t>
            </a:r>
            <a:r>
              <a:rPr sz="1000" spc="-25" dirty="0">
                <a:solidFill>
                  <a:srgbClr val="375291"/>
                </a:solidFill>
                <a:latin typeface="Arial"/>
                <a:cs typeface="Arial"/>
              </a:rPr>
              <a:t>1 </a:t>
            </a:r>
            <a:r>
              <a:rPr sz="1000" spc="-20" dirty="0">
                <a:solidFill>
                  <a:srgbClr val="375291"/>
                </a:solidFill>
                <a:latin typeface="Arial"/>
                <a:cs typeface="Arial"/>
              </a:rPr>
              <a:t>Massachusetts </a:t>
            </a:r>
            <a:r>
              <a:rPr sz="1000" spc="-60" dirty="0">
                <a:solidFill>
                  <a:srgbClr val="375291"/>
                </a:solidFill>
                <a:latin typeface="Arial"/>
                <a:cs typeface="Arial"/>
              </a:rPr>
              <a:t>Ave </a:t>
            </a:r>
            <a:r>
              <a:rPr sz="1000" spc="-25" dirty="0">
                <a:solidFill>
                  <a:srgbClr val="375291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4961A1"/>
                </a:solidFill>
                <a:latin typeface="Arial"/>
                <a:cs typeface="Arial"/>
              </a:rPr>
              <a:t>WW</a:t>
            </a:r>
            <a:r>
              <a:rPr sz="1000" spc="-25" dirty="0">
                <a:solidFill>
                  <a:srgbClr val="375291"/>
                </a:solidFill>
                <a:latin typeface="Arial"/>
                <a:cs typeface="Arial"/>
              </a:rPr>
              <a:t>ashingto</a:t>
            </a:r>
            <a:r>
              <a:rPr sz="1000" spc="-25" dirty="0">
                <a:solidFill>
                  <a:srgbClr val="4961A1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505C84"/>
                </a:solidFill>
                <a:latin typeface="Arial"/>
                <a:cs typeface="Arial"/>
              </a:rPr>
              <a:t>, </a:t>
            </a:r>
            <a:r>
              <a:rPr sz="1000" spc="-20" dirty="0">
                <a:solidFill>
                  <a:srgbClr val="375291"/>
                </a:solidFill>
                <a:latin typeface="Arial"/>
                <a:cs typeface="Arial"/>
              </a:rPr>
              <a:t>DC</a:t>
            </a:r>
            <a:r>
              <a:rPr sz="1000" spc="-5" dirty="0">
                <a:solidFill>
                  <a:srgbClr val="37529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75291"/>
                </a:solidFill>
                <a:latin typeface="Arial"/>
                <a:cs typeface="Arial"/>
              </a:rPr>
              <a:t>20001</a:t>
            </a:r>
            <a:r>
              <a:rPr sz="1000" spc="-20" dirty="0">
                <a:solidFill>
                  <a:srgbClr val="0C0A0D"/>
                </a:solidFill>
                <a:latin typeface="Arial"/>
                <a:cs typeface="Arial"/>
              </a:rPr>
              <a:t>800-USA-RAILAmtrak</a:t>
            </a:r>
            <a:r>
              <a:rPr sz="1000" spc="-20" dirty="0">
                <a:solidFill>
                  <a:srgbClr val="232028"/>
                </a:solidFill>
                <a:latin typeface="Arial"/>
                <a:cs typeface="Arial"/>
              </a:rPr>
              <a:t>.</a:t>
            </a:r>
            <a:r>
              <a:rPr sz="1000" spc="-20" dirty="0">
                <a:solidFill>
                  <a:srgbClr val="0C0A0D"/>
                </a:solidFill>
                <a:latin typeface="Arial"/>
                <a:cs typeface="Arial"/>
              </a:rPr>
              <a:t>com</a:t>
            </a:r>
            <a:endParaRPr sz="1000">
              <a:latin typeface="Arial"/>
              <a:cs typeface="Arial"/>
            </a:endParaRPr>
          </a:p>
          <a:p>
            <a:pPr marL="153670" marR="194310" indent="-10160">
              <a:lnSpc>
                <a:spcPts val="1130"/>
              </a:lnSpc>
              <a:spcBef>
                <a:spcPts val="1140"/>
              </a:spcBef>
            </a:pPr>
            <a:r>
              <a:rPr sz="1000" spc="-5" dirty="0">
                <a:solidFill>
                  <a:srgbClr val="0C0A0B"/>
                </a:solidFill>
                <a:latin typeface="Arial"/>
                <a:cs typeface="Arial"/>
              </a:rPr>
              <a:t>Reservation </a:t>
            </a:r>
            <a:r>
              <a:rPr sz="1000" spc="25" dirty="0">
                <a:solidFill>
                  <a:srgbClr val="0C0A0B"/>
                </a:solidFill>
                <a:latin typeface="Arial"/>
                <a:cs typeface="Arial"/>
              </a:rPr>
              <a:t>Number- </a:t>
            </a:r>
            <a:r>
              <a:rPr sz="1000" spc="-20" dirty="0">
                <a:solidFill>
                  <a:srgbClr val="0C0A0B"/>
                </a:solidFill>
                <a:latin typeface="Arial"/>
                <a:cs typeface="Arial"/>
              </a:rPr>
              <a:t>57774EPHILADELPHIA </a:t>
            </a:r>
            <a:r>
              <a:rPr sz="1000" spc="-35" dirty="0">
                <a:solidFill>
                  <a:srgbClr val="0C0A0B"/>
                </a:solidFill>
                <a:latin typeface="Arial"/>
                <a:cs typeface="Arial"/>
              </a:rPr>
              <a:t>30TH </a:t>
            </a:r>
            <a:r>
              <a:rPr sz="1000" spc="-75" dirty="0">
                <a:solidFill>
                  <a:srgbClr val="0C0A0B"/>
                </a:solidFill>
                <a:latin typeface="Arial"/>
                <a:cs typeface="Arial"/>
              </a:rPr>
              <a:t>ST, </a:t>
            </a:r>
            <a:r>
              <a:rPr sz="1000" spc="60" dirty="0">
                <a:solidFill>
                  <a:srgbClr val="0C0A0B"/>
                </a:solidFill>
                <a:latin typeface="Arial"/>
                <a:cs typeface="Arial"/>
              </a:rPr>
              <a:t>PA- </a:t>
            </a:r>
            <a:r>
              <a:rPr sz="1000" spc="-35" dirty="0">
                <a:solidFill>
                  <a:srgbClr val="0C0A0B"/>
                </a:solidFill>
                <a:latin typeface="Arial"/>
                <a:cs typeface="Arial"/>
              </a:rPr>
              <a:t>BALTIMORE </a:t>
            </a:r>
            <a:r>
              <a:rPr sz="1000" spc="20" dirty="0">
                <a:solidFill>
                  <a:srgbClr val="0C0A0B"/>
                </a:solidFill>
                <a:latin typeface="Arial"/>
                <a:cs typeface="Arial"/>
              </a:rPr>
              <a:t>PENN,MD </a:t>
            </a:r>
            <a:r>
              <a:rPr sz="1000" spc="-25" dirty="0">
                <a:solidFill>
                  <a:srgbClr val="0C0A0B"/>
                </a:solidFill>
                <a:latin typeface="Arial"/>
                <a:cs typeface="Arial"/>
              </a:rPr>
              <a:t>(Round-Trip)MARCH  </a:t>
            </a:r>
            <a:r>
              <a:rPr sz="1000" spc="20" dirty="0">
                <a:solidFill>
                  <a:srgbClr val="0C0A0B"/>
                </a:solidFill>
                <a:latin typeface="Arial"/>
                <a:cs typeface="Arial"/>
              </a:rPr>
              <a:t>10,2019</a:t>
            </a:r>
            <a:endParaRPr sz="1000">
              <a:latin typeface="Arial"/>
              <a:cs typeface="Arial"/>
            </a:endParaRPr>
          </a:p>
          <a:p>
            <a:pPr marL="154940">
              <a:lnSpc>
                <a:spcPts val="1040"/>
              </a:lnSpc>
            </a:pP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Billing</a:t>
            </a:r>
            <a:r>
              <a:rPr sz="1000" spc="-105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Information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000" spc="-35" dirty="0">
                <a:solidFill>
                  <a:srgbClr val="0D0B0D"/>
                </a:solidFill>
                <a:latin typeface="Arial"/>
                <a:cs typeface="Arial"/>
              </a:rPr>
              <a:t>Total</a:t>
            </a:r>
            <a:r>
              <a:rPr sz="1000" spc="15" dirty="0">
                <a:solidFill>
                  <a:srgbClr val="0D0B0D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D0B0D"/>
                </a:solidFill>
                <a:latin typeface="Arial"/>
                <a:cs typeface="Arial"/>
              </a:rPr>
              <a:t>$297.00</a:t>
            </a:r>
            <a:endParaRPr sz="1000">
              <a:latin typeface="Arial"/>
              <a:cs typeface="Arial"/>
            </a:endParaRPr>
          </a:p>
          <a:p>
            <a:pPr marL="154940">
              <a:lnSpc>
                <a:spcPts val="1165"/>
              </a:lnSpc>
              <a:spcBef>
                <a:spcPts val="1130"/>
              </a:spcBef>
            </a:pP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Train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2153: </a:t>
            </a: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PHILADELPHIA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(30TH </a:t>
            </a:r>
            <a:r>
              <a:rPr sz="1000" spc="-35" dirty="0">
                <a:solidFill>
                  <a:srgbClr val="0C090C"/>
                </a:solidFill>
                <a:latin typeface="Arial"/>
                <a:cs typeface="Arial"/>
              </a:rPr>
              <a:t>STREET </a:t>
            </a:r>
            <a:r>
              <a:rPr sz="1000" spc="-45" dirty="0">
                <a:solidFill>
                  <a:srgbClr val="0C090C"/>
                </a:solidFill>
                <a:latin typeface="Arial"/>
                <a:cs typeface="Arial"/>
              </a:rPr>
              <a:t>STATION), </a:t>
            </a:r>
            <a:r>
              <a:rPr sz="1000" spc="30" dirty="0">
                <a:solidFill>
                  <a:srgbClr val="0C090C"/>
                </a:solidFill>
                <a:latin typeface="Arial"/>
                <a:cs typeface="Arial"/>
              </a:rPr>
              <a:t>PA-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BALTIMORE (PENN </a:t>
            </a:r>
            <a:r>
              <a:rPr sz="1000" spc="-35" dirty="0">
                <a:solidFill>
                  <a:srgbClr val="0C090C"/>
                </a:solidFill>
                <a:latin typeface="Arial"/>
                <a:cs typeface="Arial"/>
              </a:rPr>
              <a:t>STATION),</a:t>
            </a:r>
            <a:r>
              <a:rPr sz="1000" spc="-130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MDDepart</a:t>
            </a:r>
            <a:endParaRPr sz="1000">
              <a:latin typeface="Arial"/>
              <a:cs typeface="Arial"/>
            </a:endParaRPr>
          </a:p>
          <a:p>
            <a:pPr marL="153035">
              <a:lnSpc>
                <a:spcPts val="1165"/>
              </a:lnSpc>
            </a:pPr>
            <a:r>
              <a:rPr sz="1000" spc="-30" dirty="0">
                <a:solidFill>
                  <a:srgbClr val="0C090C"/>
                </a:solidFill>
                <a:latin typeface="Arial"/>
                <a:cs typeface="Arial"/>
              </a:rPr>
              <a:t>11:15 </a:t>
            </a:r>
            <a:r>
              <a:rPr sz="1000" spc="-50" dirty="0">
                <a:solidFill>
                  <a:srgbClr val="0C090C"/>
                </a:solidFill>
                <a:latin typeface="Arial"/>
                <a:cs typeface="Arial"/>
              </a:rPr>
              <a:t>AM,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Monday,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March </a:t>
            </a:r>
            <a:r>
              <a:rPr sz="1000" spc="-70" dirty="0">
                <a:solidFill>
                  <a:srgbClr val="0C090C"/>
                </a:solidFill>
                <a:latin typeface="Arial"/>
                <a:cs typeface="Arial"/>
              </a:rPr>
              <a:t>11,</a:t>
            </a:r>
            <a:r>
              <a:rPr sz="1000" spc="-170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2019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176" y="5137048"/>
            <a:ext cx="23348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solidFill>
                  <a:srgbClr val="0C0A0C"/>
                </a:solidFill>
                <a:latin typeface="Arial"/>
                <a:cs typeface="Arial"/>
              </a:rPr>
              <a:t>1 </a:t>
            </a:r>
            <a:r>
              <a:rPr sz="1000" spc="-10" dirty="0">
                <a:solidFill>
                  <a:srgbClr val="0C0A0C"/>
                </a:solidFill>
                <a:latin typeface="Arial"/>
                <a:cs typeface="Arial"/>
              </a:rPr>
              <a:t>ACELA </a:t>
            </a:r>
            <a:r>
              <a:rPr sz="1000" spc="-20" dirty="0">
                <a:solidFill>
                  <a:srgbClr val="0C0A0C"/>
                </a:solidFill>
                <a:latin typeface="Arial"/>
                <a:cs typeface="Arial"/>
              </a:rPr>
              <a:t>EXPRESS </a:t>
            </a:r>
            <a:r>
              <a:rPr sz="1000" spc="-30" dirty="0">
                <a:solidFill>
                  <a:srgbClr val="0C0A0C"/>
                </a:solidFill>
                <a:latin typeface="Arial"/>
                <a:cs typeface="Arial"/>
              </a:rPr>
              <a:t>BUSINESS </a:t>
            </a:r>
            <a:r>
              <a:rPr sz="1000" spc="55" dirty="0">
                <a:solidFill>
                  <a:srgbClr val="0C0A0C"/>
                </a:solidFill>
                <a:latin typeface="Arial"/>
                <a:cs typeface="Arial"/>
              </a:rPr>
              <a:t>CL</a:t>
            </a:r>
            <a:r>
              <a:rPr sz="1000" spc="-145" dirty="0">
                <a:solidFill>
                  <a:srgbClr val="0C0A0C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0C0A0C"/>
                </a:solidFill>
                <a:latin typeface="Arial"/>
                <a:cs typeface="Arial"/>
              </a:rPr>
              <a:t>SEAT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490" y="5273814"/>
            <a:ext cx="4737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0C0A0C"/>
                </a:solidFill>
                <a:latin typeface="Arial"/>
                <a:cs typeface="Arial"/>
              </a:rPr>
              <a:t>$121.00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4168" y="7110614"/>
            <a:ext cx="13779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0F0C0F"/>
                </a:solidFill>
                <a:latin typeface="Arial"/>
                <a:cs typeface="Arial"/>
              </a:rPr>
              <a:t>Total </a:t>
            </a:r>
            <a:r>
              <a:rPr sz="1000" spc="-10" dirty="0">
                <a:solidFill>
                  <a:srgbClr val="0F0C0F"/>
                </a:solidFill>
                <a:latin typeface="Arial"/>
                <a:cs typeface="Arial"/>
              </a:rPr>
              <a:t>Charged by</a:t>
            </a:r>
            <a:r>
              <a:rPr sz="1000" spc="-60" dirty="0">
                <a:solidFill>
                  <a:srgbClr val="0F0C0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0F0C0F"/>
                </a:solidFill>
                <a:latin typeface="Arial"/>
                <a:cs typeface="Arial"/>
              </a:rPr>
              <a:t>Amtrak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4537" y="7251584"/>
            <a:ext cx="47370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0F0C0F"/>
                </a:solidFill>
                <a:latin typeface="Arial"/>
                <a:cs typeface="Arial"/>
              </a:rPr>
              <a:t>$297.00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8441" y="7394712"/>
            <a:ext cx="5922645" cy="19348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4978400" indent="5080">
              <a:lnSpc>
                <a:spcPts val="1120"/>
              </a:lnSpc>
              <a:spcBef>
                <a:spcPts val="200"/>
              </a:spcBef>
            </a:pPr>
            <a:r>
              <a:rPr sz="1000" spc="-20" dirty="0">
                <a:solidFill>
                  <a:srgbClr val="0C0B0F"/>
                </a:solidFill>
                <a:latin typeface="Arial"/>
                <a:cs typeface="Arial"/>
              </a:rPr>
              <a:t>Passengers  </a:t>
            </a:r>
            <a:r>
              <a:rPr sz="1000" spc="-15" dirty="0">
                <a:solidFill>
                  <a:srgbClr val="0C0A0D"/>
                </a:solidFill>
                <a:latin typeface="Arial"/>
                <a:cs typeface="Arial"/>
              </a:rPr>
              <a:t>Charles</a:t>
            </a:r>
            <a:r>
              <a:rPr sz="1000" spc="-90" dirty="0">
                <a:solidFill>
                  <a:srgbClr val="0C0A0D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C0A0D"/>
                </a:solidFill>
                <a:latin typeface="Arial"/>
                <a:cs typeface="Arial"/>
              </a:rPr>
              <a:t>Ramsey</a:t>
            </a:r>
            <a:endParaRPr sz="1000">
              <a:latin typeface="Arial"/>
              <a:cs typeface="Arial"/>
            </a:endParaRPr>
          </a:p>
          <a:p>
            <a:pPr marL="13970">
              <a:lnSpc>
                <a:spcPts val="1100"/>
              </a:lnSpc>
            </a:pPr>
            <a:r>
              <a:rPr sz="1000" spc="-10" dirty="0">
                <a:solidFill>
                  <a:srgbClr val="0C0A0D"/>
                </a:solidFill>
                <a:latin typeface="Arial"/>
                <a:cs typeface="Arial"/>
              </a:rPr>
              <a:t>Important </a:t>
            </a:r>
            <a:r>
              <a:rPr sz="1000" spc="-20" dirty="0">
                <a:solidFill>
                  <a:srgbClr val="0C0A0D"/>
                </a:solidFill>
                <a:latin typeface="Arial"/>
                <a:cs typeface="Arial"/>
              </a:rPr>
              <a:t>Information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392430" indent="-105410">
              <a:lnSpc>
                <a:spcPts val="1175"/>
              </a:lnSpc>
              <a:buChar char="•"/>
              <a:tabLst>
                <a:tab pos="397510" algn="l"/>
              </a:tabLst>
            </a:pPr>
            <a:r>
              <a:rPr sz="1000" spc="-15" dirty="0">
                <a:solidFill>
                  <a:srgbClr val="110F12"/>
                </a:solidFill>
                <a:latin typeface="Arial"/>
                <a:cs typeface="Arial"/>
              </a:rPr>
              <a:t>Tickets </a:t>
            </a:r>
            <a:r>
              <a:rPr sz="1000" spc="-30" dirty="0">
                <a:solidFill>
                  <a:srgbClr val="110F12"/>
                </a:solidFill>
                <a:latin typeface="Arial"/>
                <a:cs typeface="Arial"/>
              </a:rPr>
              <a:t>are</a:t>
            </a:r>
            <a:r>
              <a:rPr sz="1000" spc="20" dirty="0">
                <a:solidFill>
                  <a:srgbClr val="110F1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110F12"/>
                </a:solidFill>
                <a:latin typeface="Arial"/>
                <a:cs typeface="Arial"/>
              </a:rPr>
              <a:t>non-transferable.</a:t>
            </a:r>
            <a:endParaRPr sz="1000">
              <a:latin typeface="Arial"/>
              <a:cs typeface="Arial"/>
            </a:endParaRPr>
          </a:p>
          <a:p>
            <a:pPr marL="392430" marR="5080" indent="-108585">
              <a:lnSpc>
                <a:spcPct val="92600"/>
              </a:lnSpc>
              <a:spcBef>
                <a:spcPts val="65"/>
              </a:spcBef>
              <a:buChar char="•"/>
              <a:tabLst>
                <a:tab pos="398145" algn="l"/>
              </a:tabLst>
            </a:pP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Changes </a:t>
            </a:r>
            <a:r>
              <a:rPr sz="1000" spc="-30" dirty="0">
                <a:solidFill>
                  <a:srgbClr val="110D11"/>
                </a:solidFill>
                <a:latin typeface="Arial"/>
                <a:cs typeface="Arial"/>
              </a:rPr>
              <a:t>to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your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itinerary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may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affect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your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fare. Refund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and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exchange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restrictions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and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penalties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for  </a:t>
            </a:r>
            <a:r>
              <a:rPr sz="1000" dirty="0">
                <a:solidFill>
                  <a:srgbClr val="110D11"/>
                </a:solidFill>
                <a:latin typeface="Arial"/>
                <a:cs typeface="Arial"/>
              </a:rPr>
              <a:t>failure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to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cancel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unwanted travel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may </a:t>
            </a:r>
            <a:r>
              <a:rPr sz="1000" spc="-40" dirty="0">
                <a:solidFill>
                  <a:srgbClr val="110D11"/>
                </a:solidFill>
                <a:latin typeface="Arial"/>
                <a:cs typeface="Arial"/>
              </a:rPr>
              <a:t>apply. </a:t>
            </a:r>
            <a:r>
              <a:rPr sz="1000" dirty="0">
                <a:solidFill>
                  <a:srgbClr val="110D11"/>
                </a:solidFill>
                <a:latin typeface="Arial"/>
                <a:cs typeface="Arial"/>
              </a:rPr>
              <a:t>If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your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travel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plans </a:t>
            </a:r>
            <a:r>
              <a:rPr sz="1000" spc="-30" dirty="0">
                <a:solidFill>
                  <a:srgbClr val="110D11"/>
                </a:solidFill>
                <a:latin typeface="Arial"/>
                <a:cs typeface="Arial"/>
              </a:rPr>
              <a:t>change,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contact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us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before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departure 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to change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your </a:t>
            </a:r>
            <a:r>
              <a:rPr sz="1000" spc="-25" dirty="0">
                <a:solidFill>
                  <a:srgbClr val="110D11"/>
                </a:solidFill>
                <a:latin typeface="Arial"/>
                <a:cs typeface="Arial"/>
              </a:rPr>
              <a:t>reservation. If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you </a:t>
            </a:r>
            <a:r>
              <a:rPr sz="1000" spc="-25" dirty="0">
                <a:solidFill>
                  <a:srgbClr val="110D11"/>
                </a:solidFill>
                <a:latin typeface="Arial"/>
                <a:cs typeface="Arial"/>
              </a:rPr>
              <a:t>do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not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board your train, your entire reservation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from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that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point </a:t>
            </a:r>
            <a:r>
              <a:rPr sz="1000" spc="5" dirty="0">
                <a:solidFill>
                  <a:srgbClr val="110D11"/>
                </a:solidFill>
                <a:latin typeface="Arial"/>
                <a:cs typeface="Arial"/>
              </a:rPr>
              <a:t>will 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be canceled. </a:t>
            </a:r>
            <a:r>
              <a:rPr sz="1000" spc="15" dirty="0">
                <a:solidFill>
                  <a:srgbClr val="110D11"/>
                </a:solidFill>
                <a:latin typeface="Arial"/>
                <a:cs typeface="Arial"/>
              </a:rPr>
              <a:t>If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you board </a:t>
            </a:r>
            <a:r>
              <a:rPr sz="1000" spc="-25" dirty="0">
                <a:solidFill>
                  <a:srgbClr val="110D11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different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train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without </a:t>
            </a:r>
            <a:r>
              <a:rPr sz="1000" dirty="0">
                <a:solidFill>
                  <a:srgbClr val="110D11"/>
                </a:solidFill>
                <a:latin typeface="Arial"/>
                <a:cs typeface="Arial"/>
              </a:rPr>
              <a:t>notifying </a:t>
            </a:r>
            <a:r>
              <a:rPr sz="1000" spc="-40" dirty="0">
                <a:solidFill>
                  <a:srgbClr val="110D11"/>
                </a:solidFill>
                <a:latin typeface="Arial"/>
                <a:cs typeface="Arial"/>
              </a:rPr>
              <a:t>us,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you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will </a:t>
            </a:r>
            <a:r>
              <a:rPr sz="1000" spc="-25" dirty="0">
                <a:solidFill>
                  <a:srgbClr val="110D11"/>
                </a:solidFill>
                <a:latin typeface="Arial"/>
                <a:cs typeface="Arial"/>
              </a:rPr>
              <a:t>have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to pay </a:t>
            </a:r>
            <a:r>
              <a:rPr sz="1000" spc="-5" dirty="0">
                <a:solidFill>
                  <a:srgbClr val="110D11"/>
                </a:solidFill>
                <a:latin typeface="Arial"/>
                <a:cs typeface="Arial"/>
              </a:rPr>
              <a:t>for </a:t>
            </a:r>
            <a:r>
              <a:rPr sz="1000" spc="-30" dirty="0">
                <a:solidFill>
                  <a:srgbClr val="110D11"/>
                </a:solidFill>
                <a:latin typeface="Arial"/>
                <a:cs typeface="Arial"/>
              </a:rPr>
              <a:t>it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separately; 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the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conductor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cannot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apply the money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paid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for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your prior </a:t>
            </a:r>
            <a:r>
              <a:rPr sz="1000" spc="-20" dirty="0">
                <a:solidFill>
                  <a:srgbClr val="110D11"/>
                </a:solidFill>
                <a:latin typeface="Arial"/>
                <a:cs typeface="Arial"/>
              </a:rPr>
              <a:t>reservation.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For </a:t>
            </a:r>
            <a:r>
              <a:rPr sz="1000" spc="-15" dirty="0">
                <a:solidFill>
                  <a:srgbClr val="110D11"/>
                </a:solidFill>
                <a:latin typeface="Arial"/>
                <a:cs typeface="Arial"/>
              </a:rPr>
              <a:t>more information please  </a:t>
            </a:r>
            <a:r>
              <a:rPr sz="1000" spc="-10" dirty="0">
                <a:solidFill>
                  <a:srgbClr val="110D11"/>
                </a:solidFill>
                <a:latin typeface="Arial"/>
                <a:cs typeface="Arial"/>
              </a:rPr>
              <a:t>visit</a:t>
            </a:r>
            <a:r>
              <a:rPr sz="1000" spc="80" dirty="0">
                <a:solidFill>
                  <a:srgbClr val="110D11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36518F"/>
                </a:solidFill>
                <a:latin typeface="Arial"/>
                <a:cs typeface="Arial"/>
              </a:rPr>
              <a:t>Amtrak</a:t>
            </a:r>
            <a:r>
              <a:rPr sz="1000" spc="-30" dirty="0">
                <a:solidFill>
                  <a:srgbClr val="2F3B68"/>
                </a:solidFill>
                <a:latin typeface="Arial"/>
                <a:cs typeface="Arial"/>
              </a:rPr>
              <a:t>.</a:t>
            </a:r>
            <a:r>
              <a:rPr sz="1000" spc="-30" dirty="0">
                <a:solidFill>
                  <a:srgbClr val="36518F"/>
                </a:solidFill>
                <a:latin typeface="Arial"/>
                <a:cs typeface="Arial"/>
              </a:rPr>
              <a:t>com/changes</a:t>
            </a:r>
            <a:r>
              <a:rPr sz="1000" spc="-30" dirty="0">
                <a:solidFill>
                  <a:srgbClr val="110D11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397510" marR="73025" indent="-111125">
              <a:lnSpc>
                <a:spcPts val="1110"/>
              </a:lnSpc>
              <a:spcBef>
                <a:spcPts val="5"/>
              </a:spcBef>
              <a:buChar char="•"/>
              <a:tabLst>
                <a:tab pos="397510" algn="l"/>
              </a:tabLst>
            </a:pP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Summary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of </a:t>
            </a:r>
            <a:r>
              <a:rPr sz="1000" spc="-25" dirty="0">
                <a:solidFill>
                  <a:srgbClr val="0F0B0F"/>
                </a:solidFill>
                <a:latin typeface="Arial"/>
                <a:cs typeface="Arial"/>
              </a:rPr>
              <a:t>Terms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and Conditions: Ticket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valid </a:t>
            </a:r>
            <a:r>
              <a:rPr sz="1000" dirty="0">
                <a:solidFill>
                  <a:srgbClr val="0F0B0F"/>
                </a:solidFill>
                <a:latin typeface="Arial"/>
                <a:cs typeface="Arial"/>
              </a:rPr>
              <a:t>for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carriage </a:t>
            </a:r>
            <a:r>
              <a:rPr sz="1000" spc="-5" dirty="0">
                <a:solidFill>
                  <a:srgbClr val="0F0B0F"/>
                </a:solidFill>
                <a:latin typeface="Arial"/>
                <a:cs typeface="Arial"/>
              </a:rPr>
              <a:t>or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refund (subject </a:t>
            </a:r>
            <a:r>
              <a:rPr sz="1000" spc="-30" dirty="0">
                <a:solidFill>
                  <a:srgbClr val="0F0B0F"/>
                </a:solidFill>
                <a:latin typeface="Arial"/>
                <a:cs typeface="Arial"/>
              </a:rPr>
              <a:t>to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the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refund </a:t>
            </a:r>
            <a:r>
              <a:rPr sz="1000" spc="-10" dirty="0">
                <a:solidFill>
                  <a:srgbClr val="0F0B0F"/>
                </a:solidFill>
                <a:latin typeface="Arial"/>
                <a:cs typeface="Arial"/>
              </a:rPr>
              <a:t>rules of 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the fare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purchased)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for twelve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months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after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day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of </a:t>
            </a:r>
            <a:r>
              <a:rPr sz="1000" spc="-10" dirty="0">
                <a:solidFill>
                  <a:srgbClr val="0F0B0F"/>
                </a:solidFill>
                <a:latin typeface="Arial"/>
                <a:cs typeface="Arial"/>
              </a:rPr>
              <a:t>issue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unless </a:t>
            </a:r>
            <a:r>
              <a:rPr sz="1000" spc="-20" dirty="0">
                <a:solidFill>
                  <a:srgbClr val="0F0B0F"/>
                </a:solidFill>
                <a:latin typeface="Arial"/>
                <a:cs typeface="Arial"/>
              </a:rPr>
              <a:t>otherwise </a:t>
            </a:r>
            <a:r>
              <a:rPr sz="1000" spc="-15" dirty="0">
                <a:solidFill>
                  <a:srgbClr val="0F0B0F"/>
                </a:solidFill>
                <a:latin typeface="Arial"/>
                <a:cs typeface="Arial"/>
              </a:rPr>
              <a:t>specified. </a:t>
            </a:r>
            <a:r>
              <a:rPr sz="1000" spc="-25" dirty="0">
                <a:solidFill>
                  <a:srgbClr val="0F0B0F"/>
                </a:solidFill>
                <a:latin typeface="Arial"/>
                <a:cs typeface="Arial"/>
              </a:rPr>
              <a:t>Amtrak</a:t>
            </a:r>
            <a:r>
              <a:rPr sz="1000" spc="204" dirty="0">
                <a:solidFill>
                  <a:srgbClr val="0F0B0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F0B0F"/>
                </a:solidFill>
                <a:latin typeface="Arial"/>
                <a:cs typeface="Arial"/>
              </a:rPr>
              <a:t>tickets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1805" y="5241302"/>
            <a:ext cx="2722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0A0C"/>
                </a:solidFill>
                <a:latin typeface="Arial"/>
                <a:cs typeface="Arial"/>
              </a:rPr>
              <a:t>Adjusted</a:t>
            </a:r>
            <a:r>
              <a:rPr sz="1000" spc="-25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75" dirty="0">
                <a:solidFill>
                  <a:srgbClr val="FF0A0C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0A0C"/>
                </a:solidFill>
                <a:latin typeface="Arial"/>
                <a:cs typeface="Arial"/>
              </a:rPr>
              <a:t>$103.00</a:t>
            </a:r>
            <a:r>
              <a:rPr sz="1000" spc="-2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0A0C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15" dirty="0">
                <a:solidFill>
                  <a:srgbClr val="FF0A0C"/>
                </a:solidFill>
                <a:latin typeface="Arial"/>
                <a:cs typeface="Arial"/>
              </a:rPr>
              <a:t>standard</a:t>
            </a:r>
            <a:r>
              <a:rPr sz="1000" spc="-2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0A0C"/>
                </a:solidFill>
                <a:latin typeface="Arial"/>
                <a:cs typeface="Arial"/>
              </a:rPr>
              <a:t>rate</a:t>
            </a:r>
            <a:r>
              <a:rPr sz="1000" spc="-2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25" dirty="0">
                <a:solidFill>
                  <a:srgbClr val="FF0A0C"/>
                </a:solidFill>
                <a:latin typeface="Arial"/>
                <a:cs typeface="Arial"/>
              </a:rPr>
              <a:t>vs.</a:t>
            </a:r>
            <a:r>
              <a:rPr sz="1000" spc="-25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A0C"/>
                </a:solidFill>
                <a:latin typeface="Arial"/>
                <a:cs typeface="Arial"/>
              </a:rPr>
              <a:t>Acela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8820" y="5416689"/>
            <a:ext cx="5753100" cy="173228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240" marR="147320" indent="1905">
              <a:lnSpc>
                <a:spcPts val="1110"/>
              </a:lnSpc>
              <a:spcBef>
                <a:spcPts val="210"/>
              </a:spcBef>
            </a:pPr>
            <a:r>
              <a:rPr sz="1000" spc="-30" dirty="0">
                <a:solidFill>
                  <a:srgbClr val="09060A"/>
                </a:solidFill>
                <a:latin typeface="Arial"/>
                <a:cs typeface="Arial"/>
              </a:rPr>
              <a:t>Ticket </a:t>
            </a:r>
            <a:r>
              <a:rPr sz="1000" spc="-20" dirty="0">
                <a:solidFill>
                  <a:srgbClr val="09060A"/>
                </a:solidFill>
                <a:latin typeface="Arial"/>
                <a:cs typeface="Arial"/>
              </a:rPr>
              <a:t>Terms </a:t>
            </a:r>
            <a:r>
              <a:rPr sz="1000" spc="-55" dirty="0">
                <a:solidFill>
                  <a:srgbClr val="09060A"/>
                </a:solidFill>
                <a:latin typeface="Arial"/>
                <a:cs typeface="Arial"/>
              </a:rPr>
              <a:t>&amp; </a:t>
            </a:r>
            <a:r>
              <a:rPr sz="1000" spc="-20" dirty="0">
                <a:solidFill>
                  <a:srgbClr val="09060A"/>
                </a:solidFill>
                <a:latin typeface="Arial"/>
                <a:cs typeface="Arial"/>
              </a:rPr>
              <a:t>ConditionsACELA EXPRESS </a:t>
            </a:r>
            <a:r>
              <a:rPr sz="1000" spc="-35" dirty="0">
                <a:solidFill>
                  <a:srgbClr val="09060A"/>
                </a:solidFill>
                <a:latin typeface="Arial"/>
                <a:cs typeface="Arial"/>
              </a:rPr>
              <a:t>SERVICE, </a:t>
            </a:r>
            <a:r>
              <a:rPr sz="1000" spc="-20" dirty="0">
                <a:solidFill>
                  <a:srgbClr val="09060A"/>
                </a:solidFill>
                <a:latin typeface="Arial"/>
                <a:cs typeface="Arial"/>
              </a:rPr>
              <a:t>NO </a:t>
            </a:r>
            <a:r>
              <a:rPr sz="1000" spc="-35" dirty="0">
                <a:solidFill>
                  <a:srgbClr val="09060A"/>
                </a:solidFill>
                <a:latin typeface="Arial"/>
                <a:cs typeface="Arial"/>
              </a:rPr>
              <a:t>PARTIAL </a:t>
            </a:r>
            <a:r>
              <a:rPr sz="1000" spc="-20" dirty="0">
                <a:solidFill>
                  <a:srgbClr val="09060A"/>
                </a:solidFill>
                <a:latin typeface="Arial"/>
                <a:cs typeface="Arial"/>
              </a:rPr>
              <a:t>REFUND </a:t>
            </a:r>
            <a:r>
              <a:rPr sz="1000" dirty="0">
                <a:solidFill>
                  <a:srgbClr val="09060A"/>
                </a:solidFill>
                <a:latin typeface="Arial"/>
                <a:cs typeface="Arial"/>
              </a:rPr>
              <a:t>IF </a:t>
            </a:r>
            <a:r>
              <a:rPr sz="1000" spc="-25" dirty="0">
                <a:solidFill>
                  <a:srgbClr val="09060A"/>
                </a:solidFill>
                <a:latin typeface="Arial"/>
                <a:cs typeface="Arial"/>
              </a:rPr>
              <a:t>USED </a:t>
            </a:r>
            <a:r>
              <a:rPr sz="1000" spc="-45" dirty="0">
                <a:solidFill>
                  <a:srgbClr val="09060A"/>
                </a:solidFill>
                <a:latin typeface="Arial"/>
                <a:cs typeface="Arial"/>
              </a:rPr>
              <a:t>ON </a:t>
            </a:r>
            <a:r>
              <a:rPr sz="1000" spc="-20" dirty="0">
                <a:solidFill>
                  <a:srgbClr val="09060A"/>
                </a:solidFill>
                <a:latin typeface="Arial"/>
                <a:cs typeface="Arial"/>
              </a:rPr>
              <a:t>OTHER  </a:t>
            </a:r>
            <a:r>
              <a:rPr sz="1000" spc="-25" dirty="0">
                <a:solidFill>
                  <a:srgbClr val="09060A"/>
                </a:solidFill>
                <a:latin typeface="Arial"/>
                <a:cs typeface="Arial"/>
              </a:rPr>
              <a:t>SERVICE</a:t>
            </a:r>
            <a:endParaRPr sz="1000">
              <a:latin typeface="Arial"/>
              <a:cs typeface="Arial"/>
            </a:endParaRPr>
          </a:p>
          <a:p>
            <a:pPr marL="18415">
              <a:lnSpc>
                <a:spcPts val="1010"/>
              </a:lnSpc>
            </a:pPr>
            <a:r>
              <a:rPr sz="1000" spc="-25" dirty="0">
                <a:solidFill>
                  <a:srgbClr val="100C0D"/>
                </a:solidFill>
                <a:latin typeface="Arial"/>
                <a:cs typeface="Arial"/>
              </a:rPr>
              <a:t>Subtotal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ts val="1120"/>
              </a:lnSpc>
            </a:pPr>
            <a:r>
              <a:rPr sz="1000" spc="-15" dirty="0">
                <a:solidFill>
                  <a:srgbClr val="0F0A0C"/>
                </a:solidFill>
                <a:latin typeface="Arial"/>
                <a:cs typeface="Arial"/>
              </a:rPr>
              <a:t>$121.00</a:t>
            </a:r>
            <a:endParaRPr sz="1000">
              <a:latin typeface="Arial"/>
              <a:cs typeface="Arial"/>
            </a:endParaRPr>
          </a:p>
          <a:p>
            <a:pPr marL="14604">
              <a:lnSpc>
                <a:spcPts val="1130"/>
              </a:lnSpc>
            </a:pP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Train </a:t>
            </a:r>
            <a:r>
              <a:rPr sz="1000" spc="-30" dirty="0">
                <a:solidFill>
                  <a:srgbClr val="0C090C"/>
                </a:solidFill>
                <a:latin typeface="Arial"/>
                <a:cs typeface="Arial"/>
              </a:rPr>
              <a:t>2172: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BALTIMORE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(PENN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STATION), </a:t>
            </a:r>
            <a:r>
              <a:rPr sz="1000" spc="80" dirty="0">
                <a:solidFill>
                  <a:srgbClr val="0C090C"/>
                </a:solidFill>
                <a:latin typeface="Arial"/>
                <a:cs typeface="Arial"/>
              </a:rPr>
              <a:t>MD- </a:t>
            </a: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PHILADELPHI </a:t>
            </a:r>
            <a:r>
              <a:rPr sz="1000" spc="-155" dirty="0">
                <a:solidFill>
                  <a:srgbClr val="0C090C"/>
                </a:solidFill>
                <a:latin typeface="Arial"/>
                <a:cs typeface="Arial"/>
              </a:rPr>
              <a:t>A </a:t>
            </a: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(30TH </a:t>
            </a:r>
            <a:r>
              <a:rPr sz="1000" spc="-30" dirty="0">
                <a:solidFill>
                  <a:srgbClr val="0C090C"/>
                </a:solidFill>
                <a:latin typeface="Arial"/>
                <a:cs typeface="Arial"/>
              </a:rPr>
              <a:t>STREET </a:t>
            </a:r>
            <a:r>
              <a:rPr sz="1000" spc="-45" dirty="0">
                <a:solidFill>
                  <a:srgbClr val="0C090C"/>
                </a:solidFill>
                <a:latin typeface="Arial"/>
                <a:cs typeface="Arial"/>
              </a:rPr>
              <a:t>STATION),</a:t>
            </a:r>
            <a:r>
              <a:rPr sz="1000" spc="-75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C090C"/>
                </a:solidFill>
                <a:latin typeface="Arial"/>
                <a:cs typeface="Arial"/>
              </a:rPr>
              <a:t>PADepart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dirty="0">
                <a:solidFill>
                  <a:srgbClr val="0C090C"/>
                </a:solidFill>
                <a:latin typeface="Arial"/>
                <a:cs typeface="Arial"/>
              </a:rPr>
              <a:t>4:22 </a:t>
            </a:r>
            <a:r>
              <a:rPr sz="1000" spc="-55" dirty="0">
                <a:solidFill>
                  <a:srgbClr val="0C090C"/>
                </a:solidFill>
                <a:latin typeface="Arial"/>
                <a:cs typeface="Arial"/>
              </a:rPr>
              <a:t>PM, </a:t>
            </a:r>
            <a:r>
              <a:rPr sz="1000" spc="-40" dirty="0">
                <a:solidFill>
                  <a:srgbClr val="0C090C"/>
                </a:solidFill>
                <a:latin typeface="Arial"/>
                <a:cs typeface="Arial"/>
              </a:rPr>
              <a:t>Monday, </a:t>
            </a:r>
            <a:r>
              <a:rPr sz="1000" spc="-20" dirty="0">
                <a:solidFill>
                  <a:srgbClr val="0C090C"/>
                </a:solidFill>
                <a:latin typeface="Arial"/>
                <a:cs typeface="Arial"/>
              </a:rPr>
              <a:t>March </a:t>
            </a:r>
            <a:r>
              <a:rPr sz="1000" spc="-60" dirty="0">
                <a:solidFill>
                  <a:srgbClr val="0C090C"/>
                </a:solidFill>
                <a:latin typeface="Arial"/>
                <a:cs typeface="Arial"/>
              </a:rPr>
              <a:t>11,</a:t>
            </a:r>
            <a:r>
              <a:rPr sz="1000" spc="-180" dirty="0">
                <a:solidFill>
                  <a:srgbClr val="0C090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C090C"/>
                </a:solidFill>
                <a:latin typeface="Arial"/>
                <a:cs typeface="Arial"/>
              </a:rPr>
              <a:t>2019</a:t>
            </a:r>
            <a:endParaRPr sz="1000">
              <a:latin typeface="Arial"/>
              <a:cs typeface="Arial"/>
            </a:endParaRPr>
          </a:p>
          <a:p>
            <a:pPr marL="19050">
              <a:lnSpc>
                <a:spcPts val="1145"/>
              </a:lnSpc>
            </a:pPr>
            <a:r>
              <a:rPr sz="1000" spc="-85" dirty="0">
                <a:solidFill>
                  <a:srgbClr val="0B090C"/>
                </a:solidFill>
                <a:latin typeface="Arial"/>
                <a:cs typeface="Arial"/>
              </a:rPr>
              <a:t>1 </a:t>
            </a:r>
            <a:r>
              <a:rPr sz="1000" spc="-15" dirty="0">
                <a:solidFill>
                  <a:srgbClr val="0B090C"/>
                </a:solidFill>
                <a:latin typeface="Arial"/>
                <a:cs typeface="Arial"/>
              </a:rPr>
              <a:t>ACELA </a:t>
            </a:r>
            <a:r>
              <a:rPr sz="1000" spc="-20" dirty="0">
                <a:solidFill>
                  <a:srgbClr val="0B090C"/>
                </a:solidFill>
                <a:latin typeface="Arial"/>
                <a:cs typeface="Arial"/>
              </a:rPr>
              <a:t>EXPRESS </a:t>
            </a:r>
            <a:r>
              <a:rPr sz="1000" spc="-25" dirty="0">
                <a:solidFill>
                  <a:srgbClr val="0B090C"/>
                </a:solidFill>
                <a:latin typeface="Arial"/>
                <a:cs typeface="Arial"/>
              </a:rPr>
              <a:t>BUSINESS </a:t>
            </a:r>
            <a:r>
              <a:rPr sz="1000" spc="55" dirty="0">
                <a:solidFill>
                  <a:srgbClr val="0B090C"/>
                </a:solidFill>
                <a:latin typeface="Arial"/>
                <a:cs typeface="Arial"/>
              </a:rPr>
              <a:t>CL</a:t>
            </a:r>
            <a:r>
              <a:rPr sz="1000" spc="-95" dirty="0">
                <a:solidFill>
                  <a:srgbClr val="0B090C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B090C"/>
                </a:solidFill>
                <a:latin typeface="Arial"/>
                <a:cs typeface="Arial"/>
              </a:rPr>
              <a:t>SEAT</a:t>
            </a:r>
            <a:endParaRPr sz="1000">
              <a:latin typeface="Arial"/>
              <a:cs typeface="Arial"/>
            </a:endParaRPr>
          </a:p>
          <a:p>
            <a:pPr marL="18415">
              <a:lnSpc>
                <a:spcPts val="1120"/>
              </a:lnSpc>
              <a:tabLst>
                <a:tab pos="673100" algn="l"/>
              </a:tabLst>
            </a:pPr>
            <a:r>
              <a:rPr sz="1500" spc="-30" baseline="2777" dirty="0">
                <a:solidFill>
                  <a:srgbClr val="0B090C"/>
                </a:solidFill>
                <a:latin typeface="Arial"/>
                <a:cs typeface="Arial"/>
              </a:rPr>
              <a:t>$176.00	</a:t>
            </a:r>
            <a:r>
              <a:rPr sz="1000" spc="-10" dirty="0">
                <a:solidFill>
                  <a:srgbClr val="FF0A0C"/>
                </a:solidFill>
                <a:latin typeface="Arial"/>
                <a:cs typeface="Arial"/>
              </a:rPr>
              <a:t>Adjusted</a:t>
            </a:r>
            <a:r>
              <a:rPr sz="1000" spc="-35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70" dirty="0">
                <a:solidFill>
                  <a:srgbClr val="FF0A0C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FF0A0C"/>
                </a:solidFill>
                <a:latin typeface="Arial"/>
                <a:cs typeface="Arial"/>
              </a:rPr>
              <a:t> $103.00 </a:t>
            </a:r>
            <a:r>
              <a:rPr sz="1000" spc="55" dirty="0">
                <a:solidFill>
                  <a:srgbClr val="FF0A0C"/>
                </a:solidFill>
                <a:latin typeface="Arial"/>
                <a:cs typeface="Arial"/>
              </a:rPr>
              <a:t>for</a:t>
            </a:r>
            <a:r>
              <a:rPr sz="1000" spc="-3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FF0A0C"/>
                </a:solidFill>
                <a:latin typeface="Arial"/>
                <a:cs typeface="Arial"/>
              </a:rPr>
              <a:t>standard</a:t>
            </a:r>
            <a:r>
              <a:rPr sz="1000" spc="-3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A0C"/>
                </a:solidFill>
                <a:latin typeface="Arial"/>
                <a:cs typeface="Arial"/>
              </a:rPr>
              <a:t>rate</a:t>
            </a:r>
            <a:r>
              <a:rPr sz="1000" spc="-3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FF0A0C"/>
                </a:solidFill>
                <a:latin typeface="Arial"/>
                <a:cs typeface="Arial"/>
              </a:rPr>
              <a:t>vs.</a:t>
            </a:r>
            <a:r>
              <a:rPr sz="1000" spc="-30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A0C"/>
                </a:solidFill>
                <a:latin typeface="Arial"/>
                <a:cs typeface="Arial"/>
              </a:rPr>
              <a:t>Acela</a:t>
            </a:r>
            <a:endParaRPr sz="1000">
              <a:latin typeface="Arial"/>
              <a:cs typeface="Arial"/>
            </a:endParaRPr>
          </a:p>
          <a:p>
            <a:pPr marL="15875" marR="146050" indent="1905">
              <a:lnSpc>
                <a:spcPts val="1130"/>
              </a:lnSpc>
              <a:spcBef>
                <a:spcPts val="20"/>
              </a:spcBef>
            </a:pPr>
            <a:r>
              <a:rPr sz="1000" spc="-30" dirty="0">
                <a:solidFill>
                  <a:srgbClr val="09070A"/>
                </a:solidFill>
                <a:latin typeface="Arial"/>
                <a:cs typeface="Arial"/>
              </a:rPr>
              <a:t>Ticket Terms </a:t>
            </a:r>
            <a:r>
              <a:rPr sz="1000" spc="-55" dirty="0">
                <a:solidFill>
                  <a:srgbClr val="09070A"/>
                </a:solidFill>
                <a:latin typeface="Arial"/>
                <a:cs typeface="Arial"/>
              </a:rPr>
              <a:t>&amp; </a:t>
            </a:r>
            <a:r>
              <a:rPr sz="1000" spc="-20" dirty="0">
                <a:solidFill>
                  <a:srgbClr val="09070A"/>
                </a:solidFill>
                <a:latin typeface="Arial"/>
                <a:cs typeface="Arial"/>
              </a:rPr>
              <a:t>ConditionsACELA EXPRESS </a:t>
            </a:r>
            <a:r>
              <a:rPr sz="1000" spc="-35" dirty="0">
                <a:solidFill>
                  <a:srgbClr val="09070A"/>
                </a:solidFill>
                <a:latin typeface="Arial"/>
                <a:cs typeface="Arial"/>
              </a:rPr>
              <a:t>SERVICE, </a:t>
            </a:r>
            <a:r>
              <a:rPr sz="1000" spc="-30" dirty="0">
                <a:solidFill>
                  <a:srgbClr val="09070A"/>
                </a:solidFill>
                <a:latin typeface="Arial"/>
                <a:cs typeface="Arial"/>
              </a:rPr>
              <a:t>NO </a:t>
            </a:r>
            <a:r>
              <a:rPr sz="1000" spc="-35" dirty="0">
                <a:solidFill>
                  <a:srgbClr val="09070A"/>
                </a:solidFill>
                <a:latin typeface="Arial"/>
                <a:cs typeface="Arial"/>
              </a:rPr>
              <a:t>PARTIAL </a:t>
            </a:r>
            <a:r>
              <a:rPr sz="1000" spc="-20" dirty="0">
                <a:solidFill>
                  <a:srgbClr val="09070A"/>
                </a:solidFill>
                <a:latin typeface="Arial"/>
                <a:cs typeface="Arial"/>
              </a:rPr>
              <a:t>REFUND </a:t>
            </a:r>
            <a:r>
              <a:rPr sz="1000" dirty="0">
                <a:solidFill>
                  <a:srgbClr val="09070A"/>
                </a:solidFill>
                <a:latin typeface="Arial"/>
                <a:cs typeface="Arial"/>
              </a:rPr>
              <a:t>IF </a:t>
            </a:r>
            <a:r>
              <a:rPr sz="1000" spc="-30" dirty="0">
                <a:solidFill>
                  <a:srgbClr val="09070A"/>
                </a:solidFill>
                <a:latin typeface="Arial"/>
                <a:cs typeface="Arial"/>
              </a:rPr>
              <a:t>USED ON </a:t>
            </a:r>
            <a:r>
              <a:rPr sz="1000" spc="-15" dirty="0">
                <a:solidFill>
                  <a:srgbClr val="09070A"/>
                </a:solidFill>
                <a:latin typeface="Arial"/>
                <a:cs typeface="Arial"/>
              </a:rPr>
              <a:t>OTHER  </a:t>
            </a:r>
            <a:r>
              <a:rPr sz="1000" spc="-30" dirty="0">
                <a:solidFill>
                  <a:srgbClr val="09070A"/>
                </a:solidFill>
                <a:latin typeface="Arial"/>
                <a:cs typeface="Arial"/>
              </a:rPr>
              <a:t>SERVICE</a:t>
            </a:r>
            <a:endParaRPr sz="1000">
              <a:latin typeface="Arial"/>
              <a:cs typeface="Arial"/>
            </a:endParaRPr>
          </a:p>
          <a:p>
            <a:pPr marL="15875">
              <a:lnSpc>
                <a:spcPts val="1035"/>
              </a:lnSpc>
            </a:pPr>
            <a:r>
              <a:rPr sz="1000" spc="-25" dirty="0">
                <a:solidFill>
                  <a:srgbClr val="0D0C10"/>
                </a:solidFill>
                <a:latin typeface="Arial"/>
                <a:cs typeface="Arial"/>
              </a:rPr>
              <a:t>Subtotal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ts val="1155"/>
              </a:lnSpc>
            </a:pPr>
            <a:r>
              <a:rPr sz="1000" spc="-25" dirty="0">
                <a:solidFill>
                  <a:srgbClr val="100F10"/>
                </a:solidFill>
                <a:latin typeface="Arial"/>
                <a:cs typeface="Arial"/>
              </a:rPr>
              <a:t>$176.00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461" y="7214311"/>
            <a:ext cx="3065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0A0C"/>
                </a:solidFill>
                <a:latin typeface="Arial"/>
                <a:cs typeface="Arial"/>
              </a:rPr>
              <a:t>ADJUSTED- </a:t>
            </a:r>
            <a:r>
              <a:rPr sz="1000" spc="-20" dirty="0">
                <a:solidFill>
                  <a:srgbClr val="FF0A0C"/>
                </a:solidFill>
                <a:latin typeface="Arial"/>
                <a:cs typeface="Arial"/>
              </a:rPr>
              <a:t>$206.00 </a:t>
            </a:r>
            <a:r>
              <a:rPr sz="1000" spc="55" dirty="0">
                <a:solidFill>
                  <a:srgbClr val="FF0A0C"/>
                </a:solidFill>
                <a:latin typeface="Arial"/>
                <a:cs typeface="Arial"/>
              </a:rPr>
              <a:t>for </a:t>
            </a:r>
            <a:r>
              <a:rPr sz="1000" spc="15" dirty="0">
                <a:solidFill>
                  <a:srgbClr val="FF0A0C"/>
                </a:solidFill>
                <a:latin typeface="Arial"/>
                <a:cs typeface="Arial"/>
              </a:rPr>
              <a:t>standard </a:t>
            </a:r>
            <a:r>
              <a:rPr sz="1000" spc="5" dirty="0">
                <a:solidFill>
                  <a:srgbClr val="FF0A0C"/>
                </a:solidFill>
                <a:latin typeface="Arial"/>
                <a:cs typeface="Arial"/>
              </a:rPr>
              <a:t>fees </a:t>
            </a:r>
            <a:r>
              <a:rPr sz="1000" spc="25" dirty="0">
                <a:solidFill>
                  <a:srgbClr val="FF0A0C"/>
                </a:solidFill>
                <a:latin typeface="Arial"/>
                <a:cs typeface="Arial"/>
              </a:rPr>
              <a:t>vs. </a:t>
            </a:r>
            <a:r>
              <a:rPr sz="1000" dirty="0">
                <a:solidFill>
                  <a:srgbClr val="FF0A0C"/>
                </a:solidFill>
                <a:latin typeface="Arial"/>
                <a:cs typeface="Arial"/>
              </a:rPr>
              <a:t>Acela</a:t>
            </a:r>
            <a:r>
              <a:rPr sz="1000" spc="-195" dirty="0">
                <a:solidFill>
                  <a:srgbClr val="FF0A0C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0A0C"/>
                </a:solidFill>
                <a:latin typeface="Arial"/>
                <a:cs typeface="Arial"/>
              </a:rPr>
              <a:t>fees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ADJUSTED</a:t>
            </a:r>
            <a:r>
              <a:rPr spc="-30" dirty="0"/>
              <a:t> </a:t>
            </a:r>
            <a:r>
              <a:rPr spc="-10" dirty="0"/>
              <a:t>TO</a:t>
            </a:r>
            <a:r>
              <a:rPr spc="-114" dirty="0"/>
              <a:t> </a:t>
            </a:r>
            <a:r>
              <a:rPr spc="-10" dirty="0"/>
              <a:t>STANDARD</a:t>
            </a:r>
            <a:r>
              <a:rPr spc="-190" dirty="0"/>
              <a:t> </a:t>
            </a:r>
            <a:r>
              <a:rPr spc="-10" dirty="0"/>
              <a:t>FARES</a:t>
            </a:r>
            <a:r>
              <a:rPr spc="-235" dirty="0"/>
              <a:t> </a:t>
            </a:r>
            <a:r>
              <a:rPr spc="-10" dirty="0"/>
              <a:t>Vs.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24096" y="394131"/>
            <a:ext cx="9975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0A0C"/>
                </a:solidFill>
                <a:latin typeface="Times New Roman"/>
                <a:cs typeface="Times New Roman"/>
              </a:rPr>
              <a:t>ACELA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80891" y="1042669"/>
            <a:ext cx="2948305" cy="121285"/>
          </a:xfrm>
          <a:custGeom>
            <a:avLst/>
            <a:gdLst/>
            <a:ahLst/>
            <a:cxnLst/>
            <a:rect l="l" t="t" r="r" b="b"/>
            <a:pathLst>
              <a:path w="2948304" h="121284">
                <a:moveTo>
                  <a:pt x="0" y="121284"/>
                </a:moveTo>
                <a:lnTo>
                  <a:pt x="2947974" y="121284"/>
                </a:lnTo>
                <a:lnTo>
                  <a:pt x="2947974" y="0"/>
                </a:lnTo>
                <a:lnTo>
                  <a:pt x="0" y="0"/>
                </a:lnTo>
                <a:lnTo>
                  <a:pt x="0" y="121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7529" y="2186686"/>
            <a:ext cx="2216785" cy="121285"/>
          </a:xfrm>
          <a:custGeom>
            <a:avLst/>
            <a:gdLst/>
            <a:ahLst/>
            <a:cxnLst/>
            <a:rect l="l" t="t" r="r" b="b"/>
            <a:pathLst>
              <a:path w="2216785" h="121285">
                <a:moveTo>
                  <a:pt x="0" y="121284"/>
                </a:moveTo>
                <a:lnTo>
                  <a:pt x="2216264" y="121284"/>
                </a:lnTo>
                <a:lnTo>
                  <a:pt x="2216264" y="0"/>
                </a:lnTo>
                <a:lnTo>
                  <a:pt x="0" y="0"/>
                </a:lnTo>
                <a:lnTo>
                  <a:pt x="0" y="121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2817" y="4474209"/>
            <a:ext cx="3223895" cy="121285"/>
          </a:xfrm>
          <a:custGeom>
            <a:avLst/>
            <a:gdLst/>
            <a:ahLst/>
            <a:cxnLst/>
            <a:rect l="l" t="t" r="r" b="b"/>
            <a:pathLst>
              <a:path w="3223895" h="121285">
                <a:moveTo>
                  <a:pt x="0" y="121285"/>
                </a:moveTo>
                <a:lnTo>
                  <a:pt x="3223514" y="121285"/>
                </a:lnTo>
                <a:lnTo>
                  <a:pt x="3223514" y="0"/>
                </a:lnTo>
                <a:lnTo>
                  <a:pt x="0" y="0"/>
                </a:lnTo>
                <a:lnTo>
                  <a:pt x="0" y="121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2447" y="4321683"/>
            <a:ext cx="2461895" cy="121285"/>
          </a:xfrm>
          <a:custGeom>
            <a:avLst/>
            <a:gdLst/>
            <a:ahLst/>
            <a:cxnLst/>
            <a:rect l="l" t="t" r="r" b="b"/>
            <a:pathLst>
              <a:path w="2461895" h="121285">
                <a:moveTo>
                  <a:pt x="0" y="121285"/>
                </a:moveTo>
                <a:lnTo>
                  <a:pt x="2461690" y="121285"/>
                </a:lnTo>
                <a:lnTo>
                  <a:pt x="2461690" y="0"/>
                </a:lnTo>
                <a:lnTo>
                  <a:pt x="0" y="0"/>
                </a:lnTo>
                <a:lnTo>
                  <a:pt x="0" y="121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5229" y="4323918"/>
            <a:ext cx="579120" cy="92075"/>
          </a:xfrm>
          <a:custGeom>
            <a:avLst/>
            <a:gdLst/>
            <a:ahLst/>
            <a:cxnLst/>
            <a:rect l="l" t="t" r="r" b="b"/>
            <a:pathLst>
              <a:path w="579119" h="92075">
                <a:moveTo>
                  <a:pt x="0" y="91694"/>
                </a:moveTo>
                <a:lnTo>
                  <a:pt x="579081" y="91694"/>
                </a:lnTo>
                <a:lnTo>
                  <a:pt x="579081" y="0"/>
                </a:lnTo>
                <a:lnTo>
                  <a:pt x="0" y="0"/>
                </a:lnTo>
                <a:lnTo>
                  <a:pt x="0" y="91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8385" y="4321683"/>
            <a:ext cx="804545" cy="121285"/>
          </a:xfrm>
          <a:custGeom>
            <a:avLst/>
            <a:gdLst/>
            <a:ahLst/>
            <a:cxnLst/>
            <a:rect l="l" t="t" r="r" b="b"/>
            <a:pathLst>
              <a:path w="804544" h="121285">
                <a:moveTo>
                  <a:pt x="0" y="121285"/>
                </a:moveTo>
                <a:lnTo>
                  <a:pt x="804062" y="121285"/>
                </a:lnTo>
                <a:lnTo>
                  <a:pt x="804062" y="0"/>
                </a:lnTo>
                <a:lnTo>
                  <a:pt x="0" y="0"/>
                </a:lnTo>
                <a:lnTo>
                  <a:pt x="0" y="121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6120" y="4766690"/>
            <a:ext cx="2924810" cy="121285"/>
          </a:xfrm>
          <a:custGeom>
            <a:avLst/>
            <a:gdLst/>
            <a:ahLst/>
            <a:cxnLst/>
            <a:rect l="l" t="t" r="r" b="b"/>
            <a:pathLst>
              <a:path w="2924810" h="121285">
                <a:moveTo>
                  <a:pt x="0" y="121285"/>
                </a:moveTo>
                <a:lnTo>
                  <a:pt x="2924581" y="121285"/>
                </a:lnTo>
                <a:lnTo>
                  <a:pt x="2924581" y="0"/>
                </a:lnTo>
                <a:lnTo>
                  <a:pt x="0" y="0"/>
                </a:lnTo>
                <a:lnTo>
                  <a:pt x="0" y="121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67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7550" y="2162378"/>
            <a:ext cx="1416685" cy="87630"/>
          </a:xfrm>
          <a:custGeom>
            <a:avLst/>
            <a:gdLst/>
            <a:ahLst/>
            <a:cxnLst/>
            <a:rect l="l" t="t" r="r" b="b"/>
            <a:pathLst>
              <a:path w="1416685" h="87630">
                <a:moveTo>
                  <a:pt x="0" y="87629"/>
                </a:moveTo>
                <a:lnTo>
                  <a:pt x="1416177" y="87629"/>
                </a:lnTo>
                <a:lnTo>
                  <a:pt x="1416177" y="0"/>
                </a:lnTo>
                <a:lnTo>
                  <a:pt x="0" y="0"/>
                </a:lnTo>
                <a:lnTo>
                  <a:pt x="0" y="87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6420" y="1010310"/>
            <a:ext cx="2642235" cy="98425"/>
          </a:xfrm>
          <a:custGeom>
            <a:avLst/>
            <a:gdLst/>
            <a:ahLst/>
            <a:cxnLst/>
            <a:rect l="l" t="t" r="r" b="b"/>
            <a:pathLst>
              <a:path w="2642234" h="98425">
                <a:moveTo>
                  <a:pt x="0" y="98171"/>
                </a:moveTo>
                <a:lnTo>
                  <a:pt x="2641752" y="98171"/>
                </a:lnTo>
                <a:lnTo>
                  <a:pt x="2641752" y="0"/>
                </a:lnTo>
                <a:lnTo>
                  <a:pt x="0" y="0"/>
                </a:lnTo>
                <a:lnTo>
                  <a:pt x="0" y="98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3760" y="1024433"/>
            <a:ext cx="2303145" cy="557530"/>
          </a:xfrm>
          <a:custGeom>
            <a:avLst/>
            <a:gdLst/>
            <a:ahLst/>
            <a:cxnLst/>
            <a:rect l="l" t="t" r="r" b="b"/>
            <a:pathLst>
              <a:path w="2303145" h="557530">
                <a:moveTo>
                  <a:pt x="0" y="556958"/>
                </a:moveTo>
                <a:lnTo>
                  <a:pt x="2302637" y="556958"/>
                </a:lnTo>
                <a:lnTo>
                  <a:pt x="2302637" y="0"/>
                </a:lnTo>
                <a:lnTo>
                  <a:pt x="0" y="0"/>
                </a:lnTo>
                <a:lnTo>
                  <a:pt x="0" y="556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749" y="6776872"/>
            <a:ext cx="3042920" cy="1172210"/>
          </a:xfrm>
          <a:custGeom>
            <a:avLst/>
            <a:gdLst/>
            <a:ahLst/>
            <a:cxnLst/>
            <a:rect l="l" t="t" r="r" b="b"/>
            <a:pathLst>
              <a:path w="3042920" h="1172209">
                <a:moveTo>
                  <a:pt x="0" y="1172095"/>
                </a:moveTo>
                <a:lnTo>
                  <a:pt x="3042475" y="1172095"/>
                </a:lnTo>
                <a:lnTo>
                  <a:pt x="3042475" y="0"/>
                </a:lnTo>
                <a:lnTo>
                  <a:pt x="0" y="0"/>
                </a:lnTo>
                <a:lnTo>
                  <a:pt x="0" y="1172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69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5927" y="6100762"/>
            <a:ext cx="2254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A0C"/>
                </a:solidFill>
                <a:latin typeface="Times New Roman"/>
                <a:cs typeface="Times New Roman"/>
              </a:rPr>
              <a:t>Adjusted </a:t>
            </a:r>
            <a:r>
              <a:rPr sz="1200" spc="20" dirty="0">
                <a:solidFill>
                  <a:srgbClr val="FF0A0C"/>
                </a:solidFill>
                <a:latin typeface="Times New Roman"/>
                <a:cs typeface="Times New Roman"/>
              </a:rPr>
              <a:t>to standard </a:t>
            </a:r>
            <a:r>
              <a:rPr sz="1200" spc="10" dirty="0">
                <a:solidFill>
                  <a:srgbClr val="FF0A0C"/>
                </a:solidFill>
                <a:latin typeface="Times New Roman"/>
                <a:cs typeface="Times New Roman"/>
              </a:rPr>
              <a:t>rate </a:t>
            </a:r>
            <a:r>
              <a:rPr sz="1200" spc="-20" dirty="0">
                <a:solidFill>
                  <a:srgbClr val="FF0A0C"/>
                </a:solidFill>
                <a:latin typeface="Times New Roman"/>
                <a:cs typeface="Times New Roman"/>
              </a:rPr>
              <a:t>of</a:t>
            </a:r>
            <a:r>
              <a:rPr sz="1200" spc="-220" dirty="0">
                <a:solidFill>
                  <a:srgbClr val="FF0A0C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FF0A0C"/>
                </a:solidFill>
                <a:latin typeface="Times New Roman"/>
                <a:cs typeface="Times New Roman"/>
              </a:rPr>
              <a:t>$103.00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7878" y="6949770"/>
            <a:ext cx="303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A0C"/>
                </a:solidFill>
                <a:latin typeface="Times New Roman"/>
                <a:cs typeface="Times New Roman"/>
              </a:rPr>
              <a:t>Adjusted </a:t>
            </a:r>
            <a:r>
              <a:rPr sz="1200" spc="20" dirty="0">
                <a:solidFill>
                  <a:srgbClr val="FF0A0C"/>
                </a:solidFill>
                <a:latin typeface="Times New Roman"/>
                <a:cs typeface="Times New Roman"/>
              </a:rPr>
              <a:t>to </a:t>
            </a:r>
            <a:r>
              <a:rPr sz="1200" spc="-25" dirty="0">
                <a:solidFill>
                  <a:srgbClr val="FF0A0C"/>
                </a:solidFill>
                <a:latin typeface="Times New Roman"/>
                <a:cs typeface="Times New Roman"/>
              </a:rPr>
              <a:t>$156.00 </a:t>
            </a:r>
            <a:r>
              <a:rPr sz="1200" spc="20" dirty="0">
                <a:solidFill>
                  <a:srgbClr val="FF0A0C"/>
                </a:solidFill>
                <a:latin typeface="Times New Roman"/>
                <a:cs typeface="Times New Roman"/>
              </a:rPr>
              <a:t>to </a:t>
            </a:r>
            <a:r>
              <a:rPr sz="1200" spc="-10" dirty="0">
                <a:solidFill>
                  <a:srgbClr val="FF0A0C"/>
                </a:solidFill>
                <a:latin typeface="Times New Roman"/>
                <a:cs typeface="Times New Roman"/>
              </a:rPr>
              <a:t>reflect </a:t>
            </a:r>
            <a:r>
              <a:rPr sz="1200" spc="20" dirty="0">
                <a:solidFill>
                  <a:srgbClr val="FF0A0C"/>
                </a:solidFill>
                <a:latin typeface="Times New Roman"/>
                <a:cs typeface="Times New Roman"/>
              </a:rPr>
              <a:t>standard </a:t>
            </a:r>
            <a:r>
              <a:rPr sz="1200" spc="-10" dirty="0">
                <a:solidFill>
                  <a:srgbClr val="FF0A0C"/>
                </a:solidFill>
                <a:latin typeface="Times New Roman"/>
                <a:cs typeface="Times New Roman"/>
              </a:rPr>
              <a:t>fare</a:t>
            </a:r>
            <a:r>
              <a:rPr sz="1200" spc="-215" dirty="0">
                <a:solidFill>
                  <a:srgbClr val="FF0A0C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0A0C"/>
                </a:solidFill>
                <a:latin typeface="Times New Roman"/>
                <a:cs typeface="Times New Roman"/>
              </a:rPr>
              <a:t>rates.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390" y="261848"/>
            <a:ext cx="6422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1270" marR="5080" indent="-2529205">
              <a:lnSpc>
                <a:spcPct val="100000"/>
              </a:lnSpc>
              <a:spcBef>
                <a:spcPts val="100"/>
              </a:spcBef>
            </a:pPr>
            <a:r>
              <a:rPr sz="2200" b="1" spc="-65" dirty="0">
                <a:solidFill>
                  <a:srgbClr val="FF0A0C"/>
                </a:solidFill>
                <a:latin typeface="Times New Roman"/>
                <a:cs typeface="Times New Roman"/>
              </a:rPr>
              <a:t>ADJUSTED </a:t>
            </a:r>
            <a:r>
              <a:rPr sz="2200" b="1" spc="-45" dirty="0">
                <a:solidFill>
                  <a:srgbClr val="FF0A0C"/>
                </a:solidFill>
                <a:latin typeface="Times New Roman"/>
                <a:cs typeface="Times New Roman"/>
              </a:rPr>
              <a:t>TO </a:t>
            </a:r>
            <a:r>
              <a:rPr sz="2200" b="1" spc="-155" dirty="0">
                <a:solidFill>
                  <a:srgbClr val="FF0A0C"/>
                </a:solidFill>
                <a:latin typeface="Times New Roman"/>
                <a:cs typeface="Times New Roman"/>
              </a:rPr>
              <a:t>REFLECT </a:t>
            </a:r>
            <a:r>
              <a:rPr sz="2200" b="1" spc="-25" dirty="0">
                <a:solidFill>
                  <a:srgbClr val="FF0A0C"/>
                </a:solidFill>
                <a:latin typeface="Times New Roman"/>
                <a:cs typeface="Times New Roman"/>
              </a:rPr>
              <a:t>STANDARD </a:t>
            </a:r>
            <a:r>
              <a:rPr sz="2200" b="1" spc="-125" dirty="0">
                <a:solidFill>
                  <a:srgbClr val="FF0A0C"/>
                </a:solidFill>
                <a:latin typeface="Times New Roman"/>
                <a:cs typeface="Times New Roman"/>
              </a:rPr>
              <a:t>FARE </a:t>
            </a:r>
            <a:r>
              <a:rPr sz="2200" b="1" spc="-110" dirty="0">
                <a:solidFill>
                  <a:srgbClr val="FF0A0C"/>
                </a:solidFill>
                <a:latin typeface="Times New Roman"/>
                <a:cs typeface="Times New Roman"/>
              </a:rPr>
              <a:t>RATES  </a:t>
            </a:r>
            <a:r>
              <a:rPr sz="2200" b="1" spc="-10" dirty="0">
                <a:solidFill>
                  <a:srgbClr val="FF0A0C"/>
                </a:solidFill>
                <a:latin typeface="Times New Roman"/>
                <a:cs typeface="Times New Roman"/>
              </a:rPr>
              <a:t>Vs.</a:t>
            </a:r>
            <a:r>
              <a:rPr sz="2200" b="1" spc="-75" dirty="0">
                <a:solidFill>
                  <a:srgbClr val="FF0A0C"/>
                </a:solidFill>
                <a:latin typeface="Times New Roman"/>
                <a:cs typeface="Times New Roman"/>
              </a:rPr>
              <a:t> </a:t>
            </a:r>
            <a:r>
              <a:rPr sz="2200" b="1" spc="-125" dirty="0">
                <a:solidFill>
                  <a:srgbClr val="FF0A0C"/>
                </a:solidFill>
                <a:latin typeface="Times New Roman"/>
                <a:cs typeface="Times New Roman"/>
              </a:rPr>
              <a:t>ACELA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1620" y="1064005"/>
            <a:ext cx="2948305" cy="88900"/>
          </a:xfrm>
          <a:custGeom>
            <a:avLst/>
            <a:gdLst/>
            <a:ahLst/>
            <a:cxnLst/>
            <a:rect l="l" t="t" r="r" b="b"/>
            <a:pathLst>
              <a:path w="2948304" h="88900">
                <a:moveTo>
                  <a:pt x="0" y="88900"/>
                </a:moveTo>
                <a:lnTo>
                  <a:pt x="2948178" y="88900"/>
                </a:lnTo>
                <a:lnTo>
                  <a:pt x="2948178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3058" y="2130031"/>
            <a:ext cx="2419350" cy="249554"/>
          </a:xfrm>
          <a:custGeom>
            <a:avLst/>
            <a:gdLst/>
            <a:ahLst/>
            <a:cxnLst/>
            <a:rect l="l" t="t" r="r" b="b"/>
            <a:pathLst>
              <a:path w="2419350" h="249555">
                <a:moveTo>
                  <a:pt x="0" y="249377"/>
                </a:moveTo>
                <a:lnTo>
                  <a:pt x="2419019" y="249377"/>
                </a:lnTo>
                <a:lnTo>
                  <a:pt x="2419019" y="0"/>
                </a:lnTo>
                <a:lnTo>
                  <a:pt x="0" y="0"/>
                </a:lnTo>
                <a:lnTo>
                  <a:pt x="0" y="249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3036" y="4338192"/>
            <a:ext cx="502284" cy="95250"/>
          </a:xfrm>
          <a:custGeom>
            <a:avLst/>
            <a:gdLst/>
            <a:ahLst/>
            <a:cxnLst/>
            <a:rect l="l" t="t" r="r" b="b"/>
            <a:pathLst>
              <a:path w="502284" h="95250">
                <a:moveTo>
                  <a:pt x="0" y="95250"/>
                </a:moveTo>
                <a:lnTo>
                  <a:pt x="502069" y="95250"/>
                </a:lnTo>
                <a:lnTo>
                  <a:pt x="502069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6822" y="4338192"/>
            <a:ext cx="717550" cy="95250"/>
          </a:xfrm>
          <a:custGeom>
            <a:avLst/>
            <a:gdLst/>
            <a:ahLst/>
            <a:cxnLst/>
            <a:rect l="l" t="t" r="r" b="b"/>
            <a:pathLst>
              <a:path w="717550" h="95250">
                <a:moveTo>
                  <a:pt x="0" y="95250"/>
                </a:moveTo>
                <a:lnTo>
                  <a:pt x="717232" y="95250"/>
                </a:lnTo>
                <a:lnTo>
                  <a:pt x="7172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5784" y="4338192"/>
            <a:ext cx="502284" cy="95250"/>
          </a:xfrm>
          <a:custGeom>
            <a:avLst/>
            <a:gdLst/>
            <a:ahLst/>
            <a:cxnLst/>
            <a:rect l="l" t="t" r="r" b="b"/>
            <a:pathLst>
              <a:path w="502285" h="95250">
                <a:moveTo>
                  <a:pt x="0" y="95250"/>
                </a:moveTo>
                <a:lnTo>
                  <a:pt x="502069" y="95250"/>
                </a:lnTo>
                <a:lnTo>
                  <a:pt x="502069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9570" y="4338192"/>
            <a:ext cx="1291590" cy="95250"/>
          </a:xfrm>
          <a:custGeom>
            <a:avLst/>
            <a:gdLst/>
            <a:ahLst/>
            <a:cxnLst/>
            <a:rect l="l" t="t" r="r" b="b"/>
            <a:pathLst>
              <a:path w="1291589" h="95250">
                <a:moveTo>
                  <a:pt x="0" y="95250"/>
                </a:moveTo>
                <a:lnTo>
                  <a:pt x="1291018" y="95250"/>
                </a:lnTo>
                <a:lnTo>
                  <a:pt x="1291018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2305" y="4338192"/>
            <a:ext cx="143510" cy="95250"/>
          </a:xfrm>
          <a:custGeom>
            <a:avLst/>
            <a:gdLst/>
            <a:ahLst/>
            <a:cxnLst/>
            <a:rect l="l" t="t" r="r" b="b"/>
            <a:pathLst>
              <a:path w="143510" h="95250">
                <a:moveTo>
                  <a:pt x="0" y="95250"/>
                </a:moveTo>
                <a:lnTo>
                  <a:pt x="143446" y="95250"/>
                </a:lnTo>
                <a:lnTo>
                  <a:pt x="143446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37481" y="4338192"/>
            <a:ext cx="358775" cy="95250"/>
          </a:xfrm>
          <a:custGeom>
            <a:avLst/>
            <a:gdLst/>
            <a:ahLst/>
            <a:cxnLst/>
            <a:rect l="l" t="t" r="r" b="b"/>
            <a:pathLst>
              <a:path w="358775" h="95250">
                <a:moveTo>
                  <a:pt x="0" y="95250"/>
                </a:moveTo>
                <a:lnTo>
                  <a:pt x="358622" y="95250"/>
                </a:lnTo>
                <a:lnTo>
                  <a:pt x="35862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9987" y="4476419"/>
            <a:ext cx="3224530" cy="104775"/>
          </a:xfrm>
          <a:custGeom>
            <a:avLst/>
            <a:gdLst/>
            <a:ahLst/>
            <a:cxnLst/>
            <a:rect l="l" t="t" r="r" b="b"/>
            <a:pathLst>
              <a:path w="3224529" h="104775">
                <a:moveTo>
                  <a:pt x="0" y="104648"/>
                </a:moveTo>
                <a:lnTo>
                  <a:pt x="3224034" y="104648"/>
                </a:lnTo>
                <a:lnTo>
                  <a:pt x="3224034" y="0"/>
                </a:lnTo>
                <a:lnTo>
                  <a:pt x="0" y="0"/>
                </a:lnTo>
                <a:lnTo>
                  <a:pt x="0" y="104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180" y="4828438"/>
            <a:ext cx="2920365" cy="0"/>
          </a:xfrm>
          <a:custGeom>
            <a:avLst/>
            <a:gdLst/>
            <a:ahLst/>
            <a:cxnLst/>
            <a:rect l="l" t="t" r="r" b="b"/>
            <a:pathLst>
              <a:path w="2920365">
                <a:moveTo>
                  <a:pt x="0" y="0"/>
                </a:moveTo>
                <a:lnTo>
                  <a:pt x="2919882" y="0"/>
                </a:lnTo>
              </a:path>
            </a:pathLst>
          </a:custGeom>
          <a:ln w="84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6733" y="2173592"/>
            <a:ext cx="1600200" cy="88900"/>
          </a:xfrm>
          <a:custGeom>
            <a:avLst/>
            <a:gdLst/>
            <a:ahLst/>
            <a:cxnLst/>
            <a:rect l="l" t="t" r="r" b="b"/>
            <a:pathLst>
              <a:path w="1600200" h="88900">
                <a:moveTo>
                  <a:pt x="0" y="88773"/>
                </a:moveTo>
                <a:lnTo>
                  <a:pt x="1599577" y="88773"/>
                </a:lnTo>
                <a:lnTo>
                  <a:pt x="1599577" y="0"/>
                </a:lnTo>
                <a:lnTo>
                  <a:pt x="0" y="0"/>
                </a:lnTo>
                <a:lnTo>
                  <a:pt x="0" y="88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2070" y="966241"/>
            <a:ext cx="2128520" cy="523875"/>
          </a:xfrm>
          <a:custGeom>
            <a:avLst/>
            <a:gdLst/>
            <a:ahLst/>
            <a:cxnLst/>
            <a:rect l="l" t="t" r="r" b="b"/>
            <a:pathLst>
              <a:path w="2128520" h="523875">
                <a:moveTo>
                  <a:pt x="0" y="523709"/>
                </a:moveTo>
                <a:lnTo>
                  <a:pt x="2128062" y="523709"/>
                </a:lnTo>
                <a:lnTo>
                  <a:pt x="2128062" y="0"/>
                </a:lnTo>
                <a:lnTo>
                  <a:pt x="0" y="0"/>
                </a:lnTo>
                <a:lnTo>
                  <a:pt x="0" y="52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715" y="5283466"/>
            <a:ext cx="1663064" cy="0"/>
          </a:xfrm>
          <a:custGeom>
            <a:avLst/>
            <a:gdLst/>
            <a:ahLst/>
            <a:cxnLst/>
            <a:rect l="l" t="t" r="r" b="b"/>
            <a:pathLst>
              <a:path w="1663064">
                <a:moveTo>
                  <a:pt x="0" y="0"/>
                </a:moveTo>
                <a:lnTo>
                  <a:pt x="1662798" y="0"/>
                </a:lnTo>
              </a:path>
            </a:pathLst>
          </a:custGeom>
          <a:ln w="740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1763" y="5427179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289" y="0"/>
                </a:lnTo>
              </a:path>
            </a:pathLst>
          </a:custGeom>
          <a:ln w="727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6994" y="5427179"/>
            <a:ext cx="629920" cy="0"/>
          </a:xfrm>
          <a:custGeom>
            <a:avLst/>
            <a:gdLst/>
            <a:ahLst/>
            <a:cxnLst/>
            <a:rect l="l" t="t" r="r" b="b"/>
            <a:pathLst>
              <a:path w="629919">
                <a:moveTo>
                  <a:pt x="0" y="0"/>
                </a:moveTo>
                <a:lnTo>
                  <a:pt x="629361" y="0"/>
                </a:lnTo>
              </a:path>
            </a:pathLst>
          </a:custGeom>
          <a:ln w="727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763" y="5570423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1760" y="0"/>
                </a:lnTo>
              </a:path>
            </a:pathLst>
          </a:custGeom>
          <a:ln w="812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763" y="5715876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5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751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003" y="5826556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>
                <a:moveTo>
                  <a:pt x="0" y="0"/>
                </a:moveTo>
                <a:lnTo>
                  <a:pt x="622477" y="0"/>
                </a:lnTo>
              </a:path>
            </a:pathLst>
          </a:custGeom>
          <a:ln w="725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4811" y="5993574"/>
            <a:ext cx="1130935" cy="0"/>
          </a:xfrm>
          <a:custGeom>
            <a:avLst/>
            <a:gdLst/>
            <a:ahLst/>
            <a:cxnLst/>
            <a:rect l="l" t="t" r="r" b="b"/>
            <a:pathLst>
              <a:path w="1130935">
                <a:moveTo>
                  <a:pt x="0" y="0"/>
                </a:moveTo>
                <a:lnTo>
                  <a:pt x="1130363" y="0"/>
                </a:lnTo>
              </a:path>
            </a:pathLst>
          </a:custGeom>
          <a:ln w="657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811" y="6081763"/>
            <a:ext cx="1449070" cy="92075"/>
          </a:xfrm>
          <a:custGeom>
            <a:avLst/>
            <a:gdLst/>
            <a:ahLst/>
            <a:cxnLst/>
            <a:rect l="l" t="t" r="r" b="b"/>
            <a:pathLst>
              <a:path w="1449070" h="92075">
                <a:moveTo>
                  <a:pt x="0" y="91566"/>
                </a:moveTo>
                <a:lnTo>
                  <a:pt x="1448523" y="91566"/>
                </a:lnTo>
                <a:lnTo>
                  <a:pt x="1448523" y="0"/>
                </a:lnTo>
                <a:lnTo>
                  <a:pt x="0" y="0"/>
                </a:lnTo>
                <a:lnTo>
                  <a:pt x="0" y="91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051" y="6275514"/>
            <a:ext cx="1385570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062" y="0"/>
                </a:lnTo>
              </a:path>
            </a:pathLst>
          </a:custGeom>
          <a:ln w="78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0444" y="6421221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>
                <a:moveTo>
                  <a:pt x="0" y="0"/>
                </a:moveTo>
                <a:lnTo>
                  <a:pt x="584390" y="0"/>
                </a:lnTo>
              </a:path>
            </a:pathLst>
          </a:custGeom>
          <a:ln w="801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179" y="6469291"/>
            <a:ext cx="781685" cy="466090"/>
          </a:xfrm>
          <a:custGeom>
            <a:avLst/>
            <a:gdLst/>
            <a:ahLst/>
            <a:cxnLst/>
            <a:rect l="l" t="t" r="r" b="b"/>
            <a:pathLst>
              <a:path w="781685" h="466090">
                <a:moveTo>
                  <a:pt x="0" y="465518"/>
                </a:moveTo>
                <a:lnTo>
                  <a:pt x="781405" y="465518"/>
                </a:lnTo>
                <a:lnTo>
                  <a:pt x="781405" y="0"/>
                </a:lnTo>
                <a:lnTo>
                  <a:pt x="0" y="0"/>
                </a:lnTo>
                <a:lnTo>
                  <a:pt x="0" y="465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5322" y="2645422"/>
            <a:ext cx="2917825" cy="822960"/>
          </a:xfrm>
          <a:custGeom>
            <a:avLst/>
            <a:gdLst/>
            <a:ahLst/>
            <a:cxnLst/>
            <a:rect l="l" t="t" r="r" b="b"/>
            <a:pathLst>
              <a:path w="2917825" h="822960">
                <a:moveTo>
                  <a:pt x="0" y="822959"/>
                </a:moveTo>
                <a:lnTo>
                  <a:pt x="2917774" y="822959"/>
                </a:lnTo>
                <a:lnTo>
                  <a:pt x="2917774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73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74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9163"/>
            <a:ext cx="90106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15" dirty="0">
                <a:latin typeface="Arial"/>
                <a:cs typeface="Arial"/>
              </a:rPr>
              <a:t>4/16/2019 </a:t>
            </a:r>
            <a:r>
              <a:rPr sz="800" spc="90" dirty="0">
                <a:latin typeface="Arial"/>
                <a:cs typeface="Arial"/>
              </a:rPr>
              <a:t>/</a:t>
            </a:r>
            <a:r>
              <a:rPr sz="800" spc="-13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6:17 </a:t>
            </a:r>
            <a:r>
              <a:rPr sz="800" spc="-45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47554" y="245693"/>
            <a:ext cx="150685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12500"/>
              </a:lnSpc>
              <a:spcBef>
                <a:spcPts val="95"/>
              </a:spcBef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spc="-40" dirty="0">
                <a:latin typeface="Arial"/>
                <a:cs typeface="Arial"/>
              </a:rPr>
              <a:t>Consent Decree </a:t>
            </a:r>
            <a:r>
              <a:rPr sz="800" spc="5" dirty="0">
                <a:latin typeface="Arial"/>
                <a:cs typeface="Arial"/>
              </a:rPr>
              <a:t>Monitor  </a:t>
            </a:r>
            <a:r>
              <a:rPr sz="800" spc="-8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47"/>
          <a:ext cx="12278995" cy="543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669"/>
                <a:gridCol w="817880"/>
                <a:gridCol w="1157605"/>
                <a:gridCol w="3138170"/>
                <a:gridCol w="987425"/>
                <a:gridCol w="756920"/>
                <a:gridCol w="695959"/>
                <a:gridCol w="2505075"/>
                <a:gridCol w="627379"/>
                <a:gridCol w="657859"/>
              </a:tblGrid>
              <a:tr h="206375">
                <a:tc gridSpan="3">
                  <a:txBody>
                    <a:bodyPr/>
                    <a:lstStyle/>
                    <a:p>
                      <a:pPr marL="36195">
                        <a:lnSpc>
                          <a:spcPts val="1525"/>
                        </a:lnSpc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Monitor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RU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CT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ONS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87960">
                <a:tc gridSpan="2">
                  <a:txBody>
                    <a:bodyPr/>
                    <a:lstStyle/>
                    <a:p>
                      <a:pPr marL="33020">
                        <a:lnSpc>
                          <a:spcPts val="1355"/>
                        </a:lnSpc>
                      </a:pPr>
                      <a:r>
                        <a:rPr sz="1150" spc="-4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150" spc="1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15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30" dirty="0">
                          <a:latin typeface="Arial"/>
                          <a:cs typeface="Arial"/>
                        </a:rPr>
                        <a:t>900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1780">
                <a:tc gridSpan="2"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21202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ts val="89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"Sample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below.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102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ts val="9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a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7305" marR="286385">
                        <a:lnSpc>
                          <a:spcPct val="1125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itemized,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sparingly.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day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"unbilled."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35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ts val="905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non-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950"/>
                        </a:lnSpc>
                        <a:spcBef>
                          <a:spcPts val="12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reimbursable.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88950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OF: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sz="1000" b="1" i="1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6195" marR="27305" indent="1270" algn="ctr">
                        <a:lnSpc>
                          <a:spcPct val="107900"/>
                        </a:lnSpc>
                        <a:spcBef>
                          <a:spcPts val="434"/>
                        </a:spcBef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43815" marR="33655" algn="ctr">
                        <a:lnSpc>
                          <a:spcPct val="1079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tab.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1500">
                        <a:lnSpc>
                          <a:spcPts val="1100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BY: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130"/>
                        </a:lnSpc>
                      </a:pPr>
                      <a:r>
                        <a:rPr sz="1150" spc="-45" dirty="0">
                          <a:latin typeface="Arial"/>
                          <a:cs typeface="Arial"/>
                        </a:rPr>
                        <a:t>Smoot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it.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8369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SUBMITTED: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345"/>
                        </a:lnSpc>
                      </a:pPr>
                      <a:r>
                        <a:rPr sz="1150" spc="-5" dirty="0">
                          <a:latin typeface="Arial"/>
                          <a:cs typeface="Arial"/>
                        </a:rPr>
                        <a:t>3/31/2019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questions.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5240" algn="r">
                        <a:lnSpc>
                          <a:spcPts val="1345"/>
                        </a:lnSpc>
                      </a:pPr>
                      <a:r>
                        <a:rPr sz="1150" spc="-5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R: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345"/>
                        </a:lnSpc>
                      </a:pPr>
                      <a:r>
                        <a:rPr sz="1150" spc="-45" dirty="0">
                          <a:latin typeface="Arial"/>
                          <a:cs typeface="Arial"/>
                        </a:rPr>
                        <a:t>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850" b="1" i="1" spc="-3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850" b="1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i="1" spc="-4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95960">
                <a:tc gridSpan="10">
                  <a:txBody>
                    <a:bodyPr/>
                    <a:lstStyle/>
                    <a:p>
                      <a:pPr marL="1760220">
                        <a:lnSpc>
                          <a:spcPts val="960"/>
                        </a:lnSpc>
                      </a:pPr>
                      <a:r>
                        <a:rPr sz="8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5" dirty="0">
                          <a:latin typeface="Trebuchet MS"/>
                          <a:cs typeface="Trebuchet MS"/>
                        </a:rPr>
                        <a:t>Ms.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176022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8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8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5" dirty="0">
                          <a:latin typeface="Trebuchet MS"/>
                          <a:cs typeface="Trebuchet MS"/>
                        </a:rPr>
                        <a:t>1123455.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7490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730"/>
                        </a:lnSpc>
                      </a:pPr>
                      <a:r>
                        <a:rPr sz="1450" spc="-10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21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b="1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1000" b="1" spc="-40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10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50"/>
                        </a:lnSpc>
                      </a:pPr>
                      <a:r>
                        <a:rPr sz="100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2860" algn="ctr">
                        <a:lnSpc>
                          <a:spcPts val="1019"/>
                        </a:lnSpc>
                        <a:spcBef>
                          <a:spcPts val="130"/>
                        </a:spcBef>
                      </a:pPr>
                      <a:r>
                        <a:rPr sz="10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marL="19050" algn="ct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11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Recruiting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 doc</a:t>
                      </a:r>
                      <a:r>
                        <a:rPr sz="8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review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273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30734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587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40"/>
                        </a:lnSpc>
                        <a:spcBef>
                          <a:spcPts val="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calls,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research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Innovation,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Monitor,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Bredar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273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298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175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Baltimore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95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13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Visits, and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Rank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Engagement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273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298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527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calls,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correspondence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14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60" dirty="0">
                          <a:latin typeface="Arial"/>
                          <a:cs typeface="Arial"/>
                        </a:rPr>
                        <a:t>OPR/IA 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reviews,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Meerting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MT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273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2298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880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40"/>
                        </a:lnSpc>
                        <a:spcBef>
                          <a:spcPts val="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Docs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Comstat,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RecruitStat,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Mtg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95" dirty="0">
                          <a:latin typeface="Arial"/>
                          <a:cs typeface="Arial"/>
                        </a:rPr>
                        <a:t>PC,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Hearing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prep.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Hearing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Bredar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post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hearing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ts val="880"/>
                        </a:lnSpc>
                        <a:spcBef>
                          <a:spcPts val="12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273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298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880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Baltimore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95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21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 doc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Recruiting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Call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spcBef>
                          <a:spcPts val="30"/>
                        </a:spcBef>
                        <a:tabLst>
                          <a:tab pos="42672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950"/>
                        </a:lnSpc>
                        <a:spcBef>
                          <a:spcPts val="30"/>
                        </a:spcBef>
                        <a:tabLst>
                          <a:tab pos="30734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40"/>
                        </a:lnSpc>
                        <a:spcBef>
                          <a:spcPts val="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calls,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research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17780" algn="ct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27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 </a:t>
                      </a:r>
                      <a:r>
                        <a:rPr sz="800" spc="-120" dirty="0">
                          <a:latin typeface="Arial"/>
                          <a:cs typeface="Arial"/>
                        </a:rPr>
                        <a:t>CB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Recruiting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procedural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RecruitStat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mtgs and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up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spcBef>
                          <a:spcPts val="30"/>
                        </a:spcBef>
                        <a:tabLst>
                          <a:tab pos="42672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950"/>
                        </a:lnSpc>
                        <a:spcBef>
                          <a:spcPts val="30"/>
                        </a:spcBef>
                        <a:tabLst>
                          <a:tab pos="30734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352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March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29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Recruit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Stat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Reports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data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2672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$470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Docs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7940">
                        <a:lnSpc>
                          <a:spcPts val="930"/>
                        </a:lnSpc>
                        <a:spcBef>
                          <a:spcPts val="12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correspondence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635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HOURS: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34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226695" algn="l"/>
                        </a:tabLst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107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19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3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5501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5/1/2019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4:38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48994"/>
          <a:ext cx="11327126" cy="6158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601345"/>
                <a:gridCol w="685165"/>
                <a:gridCol w="875029"/>
                <a:gridCol w="2429510"/>
              </a:tblGrid>
              <a:tr h="21336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505"/>
                        </a:lnSpc>
                      </a:pPr>
                      <a:r>
                        <a:rPr sz="1300" spc="-2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7185">
                        <a:lnSpc>
                          <a:spcPts val="825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7195">
                        <a:lnSpc>
                          <a:spcPts val="825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65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9535" marR="69215" indent="27305">
                        <a:lnSpc>
                          <a:spcPct val="1114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2405" marR="139700" indent="-33655">
                        <a:lnSpc>
                          <a:spcPct val="11140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on-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9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9380">
                <a:tc>
                  <a:txBody>
                    <a:bodyPr/>
                    <a:lstStyle/>
                    <a:p>
                      <a:pPr marL="17145" algn="ctr">
                        <a:lnSpc>
                          <a:spcPts val="780"/>
                        </a:lnSpc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44244">
                        <a:lnSpc>
                          <a:spcPts val="78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95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9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5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4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9230">
                <a:tc rowSpan="28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6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859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8820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75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210" y="269163"/>
            <a:ext cx="90106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15" dirty="0">
                <a:latin typeface="Arial"/>
                <a:cs typeface="Arial"/>
              </a:rPr>
              <a:t>4/16/2019 </a:t>
            </a:r>
            <a:r>
              <a:rPr sz="800" spc="90" dirty="0">
                <a:latin typeface="Arial"/>
                <a:cs typeface="Arial"/>
              </a:rPr>
              <a:t>/</a:t>
            </a:r>
            <a:r>
              <a:rPr sz="800" spc="-13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6:17 </a:t>
            </a:r>
            <a:r>
              <a:rPr sz="800" spc="-45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47554" y="245693"/>
            <a:ext cx="150685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12500"/>
              </a:lnSpc>
              <a:spcBef>
                <a:spcPts val="95"/>
              </a:spcBef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spc="-40" dirty="0">
                <a:latin typeface="Arial"/>
                <a:cs typeface="Arial"/>
              </a:rPr>
              <a:t>Consent Decree </a:t>
            </a:r>
            <a:r>
              <a:rPr sz="800" spc="5" dirty="0">
                <a:latin typeface="Arial"/>
                <a:cs typeface="Arial"/>
              </a:rPr>
              <a:t>Monitor  </a:t>
            </a:r>
            <a:r>
              <a:rPr sz="800" spc="-8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242" y="687247"/>
          <a:ext cx="12278995" cy="5622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669"/>
                <a:gridCol w="817880"/>
                <a:gridCol w="1157605"/>
                <a:gridCol w="3134360"/>
                <a:gridCol w="991870"/>
                <a:gridCol w="756920"/>
                <a:gridCol w="695959"/>
                <a:gridCol w="795020"/>
                <a:gridCol w="900429"/>
                <a:gridCol w="2095500"/>
              </a:tblGrid>
              <a:tr h="237490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730"/>
                        </a:lnSpc>
                      </a:pPr>
                      <a:r>
                        <a:rPr sz="1450" spc="-229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068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1490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22250">
                        <a:lnSpc>
                          <a:spcPct val="10000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Vendor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052830">
                        <a:lnSpc>
                          <a:spcPct val="100000"/>
                        </a:lnSpc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75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+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44450" marR="21590" indent="1270" algn="ctr">
                        <a:lnSpc>
                          <a:spcPts val="1080"/>
                        </a:lnSpc>
                        <a:spcBef>
                          <a:spcPts val="55"/>
                        </a:spcBef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0489" marR="84455" indent="29845">
                        <a:lnSpc>
                          <a:spcPct val="112500"/>
                        </a:lnSpc>
                      </a:pPr>
                      <a:r>
                        <a:rPr sz="8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9870" marR="165735" indent="-40005">
                        <a:lnSpc>
                          <a:spcPct val="112500"/>
                        </a:lnSpc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7451">
                <a:tc>
                  <a:txBody>
                    <a:bodyPr/>
                    <a:lstStyle/>
                    <a:p>
                      <a:pPr marL="231140">
                        <a:lnSpc>
                          <a:spcPts val="950"/>
                        </a:lnSpc>
                        <a:spcBef>
                          <a:spcPts val="425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3/12-15/19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425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Air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Southwest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spc="-50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SWA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STL-BWI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425"/>
                        </a:spcBef>
                        <a:tabLst>
                          <a:tab pos="40640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398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97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425"/>
                        </a:spcBef>
                        <a:tabLst>
                          <a:tab pos="52768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398.97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3114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3/12-15/19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Lodging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10" dirty="0">
                          <a:latin typeface="Arial"/>
                          <a:cs typeface="Arial"/>
                        </a:rPr>
                        <a:t>Marriott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Hotel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40640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597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52768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597.90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3114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3/12-15/19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Parking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Super Park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Lot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125" dirty="0">
                          <a:latin typeface="Arial"/>
                          <a:cs typeface="Arial"/>
                        </a:rPr>
                        <a:t>STL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584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60.00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3114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3/12-15/19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Mileage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90" dirty="0">
                          <a:latin typeface="Arial"/>
                          <a:cs typeface="Arial"/>
                        </a:rPr>
                        <a:t>POV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50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125" dirty="0">
                          <a:latin typeface="Arial"/>
                          <a:cs typeface="Arial"/>
                        </a:rPr>
                        <a:t>STL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(106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.58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0640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122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2768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122.96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Food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90" dirty="0">
                          <a:latin typeface="Arial"/>
                          <a:cs typeface="Arial"/>
                        </a:rPr>
                        <a:t>Yes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7879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53.25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53.25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3/13/2019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Food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No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7879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71.00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71.00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3/14/2019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Food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No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781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71.00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71.00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5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3/15/2019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Food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5"/>
                        </a:spcBef>
                      </a:pPr>
                      <a:r>
                        <a:rPr sz="800" spc="-90" dirty="0">
                          <a:latin typeface="Arial"/>
                          <a:cs typeface="Arial"/>
                        </a:rPr>
                        <a:t>Yes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4781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53.25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579120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53.25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5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5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BWI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509905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89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63182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7.89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509905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89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63182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9.89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3/12/2019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584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65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21.65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3/13/2019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584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69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10.69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3/14/2019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09905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31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63182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9.31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3/14/2019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4584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77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5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11.77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3/15/2019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Meeting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458470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24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7975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24.04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46379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3/15/2019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BWI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509905" algn="l"/>
                        </a:tabLst>
                      </a:pPr>
                      <a:r>
                        <a:rPr sz="80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55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  <a:spcBef>
                          <a:spcPts val="660"/>
                        </a:spcBef>
                        <a:tabLst>
                          <a:tab pos="63182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7.55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spc="-75" dirty="0">
                          <a:latin typeface="Arial"/>
                          <a:cs typeface="Arial"/>
                        </a:rPr>
                        <a:t>TOTAL: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5021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1,531.12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R="762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05130" algn="l"/>
                        </a:tabLst>
                      </a:pPr>
                      <a:r>
                        <a:rPr sz="8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8,107.50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R="762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05130" algn="l"/>
                        </a:tabLst>
                      </a:pPr>
                      <a:r>
                        <a:rPr sz="8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1,531.12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>
                  <a:txBody>
                    <a:bodyPr/>
                    <a:lstStyle/>
                    <a:p>
                      <a:pPr marR="7620" algn="r">
                        <a:lnSpc>
                          <a:spcPts val="950"/>
                        </a:lnSpc>
                        <a:spcBef>
                          <a:spcPts val="2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950"/>
                        </a:lnSpc>
                        <a:spcBef>
                          <a:spcPts val="25"/>
                        </a:spcBef>
                        <a:tabLst>
                          <a:tab pos="405130" algn="l"/>
                        </a:tabLst>
                      </a:pPr>
                      <a:r>
                        <a:rPr sz="8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70" dirty="0">
                          <a:latin typeface="Trebuchet MS"/>
                          <a:cs typeface="Trebuchet MS"/>
                        </a:rPr>
                        <a:t>9,638.62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>
                  <a:txBody>
                    <a:bodyPr/>
                    <a:lstStyle/>
                    <a:p>
                      <a:pPr marR="6985"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INITIALS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 gridSpan="4">
                  <a:txBody>
                    <a:bodyPr/>
                    <a:lstStyle/>
                    <a:p>
                      <a:pPr marL="27305">
                        <a:lnSpc>
                          <a:spcPts val="112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initials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here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signify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charges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accurate: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800" spc="-100" dirty="0">
                          <a:latin typeface="Arial"/>
                          <a:cs typeface="Arial"/>
                        </a:rPr>
                        <a:t>SMS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536" y="630323"/>
            <a:ext cx="6959377" cy="866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61609" y="731997"/>
            <a:ext cx="506095" cy="160655"/>
          </a:xfrm>
          <a:custGeom>
            <a:avLst/>
            <a:gdLst/>
            <a:ahLst/>
            <a:cxnLst/>
            <a:rect l="l" t="t" r="r" b="b"/>
            <a:pathLst>
              <a:path w="506094" h="160655">
                <a:moveTo>
                  <a:pt x="505796" y="155161"/>
                </a:moveTo>
                <a:lnTo>
                  <a:pt x="504281" y="0"/>
                </a:lnTo>
                <a:lnTo>
                  <a:pt x="0" y="4924"/>
                </a:lnTo>
                <a:lnTo>
                  <a:pt x="1515" y="160086"/>
                </a:lnTo>
                <a:lnTo>
                  <a:pt x="505796" y="155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015" y="998048"/>
            <a:ext cx="910590" cy="147955"/>
          </a:xfrm>
          <a:custGeom>
            <a:avLst/>
            <a:gdLst/>
            <a:ahLst/>
            <a:cxnLst/>
            <a:rect l="l" t="t" r="r" b="b"/>
            <a:pathLst>
              <a:path w="910589" h="147955">
                <a:moveTo>
                  <a:pt x="910161" y="138537"/>
                </a:moveTo>
                <a:lnTo>
                  <a:pt x="908808" y="0"/>
                </a:lnTo>
                <a:lnTo>
                  <a:pt x="0" y="8875"/>
                </a:lnTo>
                <a:lnTo>
                  <a:pt x="1352" y="147413"/>
                </a:lnTo>
                <a:lnTo>
                  <a:pt x="910161" y="138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8031" y="5047209"/>
            <a:ext cx="934085" cy="302895"/>
          </a:xfrm>
          <a:custGeom>
            <a:avLst/>
            <a:gdLst/>
            <a:ahLst/>
            <a:cxnLst/>
            <a:rect l="l" t="t" r="r" b="b"/>
            <a:pathLst>
              <a:path w="934085" h="302895">
                <a:moveTo>
                  <a:pt x="933849" y="293699"/>
                </a:moveTo>
                <a:lnTo>
                  <a:pt x="930981" y="0"/>
                </a:lnTo>
                <a:lnTo>
                  <a:pt x="0" y="9092"/>
                </a:lnTo>
                <a:lnTo>
                  <a:pt x="2868" y="302791"/>
                </a:lnTo>
                <a:lnTo>
                  <a:pt x="933849" y="293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7971" y="5581496"/>
            <a:ext cx="2241550" cy="241935"/>
          </a:xfrm>
          <a:custGeom>
            <a:avLst/>
            <a:gdLst/>
            <a:ahLst/>
            <a:cxnLst/>
            <a:rect l="l" t="t" r="r" b="b"/>
            <a:pathLst>
              <a:path w="2241550" h="241935">
                <a:moveTo>
                  <a:pt x="0" y="241435"/>
                </a:moveTo>
                <a:lnTo>
                  <a:pt x="2241323" y="241435"/>
                </a:lnTo>
                <a:lnTo>
                  <a:pt x="2241323" y="0"/>
                </a:lnTo>
                <a:lnTo>
                  <a:pt x="0" y="0"/>
                </a:lnTo>
                <a:lnTo>
                  <a:pt x="0" y="241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9270" y="5822932"/>
            <a:ext cx="2495550" cy="201930"/>
          </a:xfrm>
          <a:custGeom>
            <a:avLst/>
            <a:gdLst/>
            <a:ahLst/>
            <a:cxnLst/>
            <a:rect l="l" t="t" r="r" b="b"/>
            <a:pathLst>
              <a:path w="2495550" h="201929">
                <a:moveTo>
                  <a:pt x="2495427" y="177334"/>
                </a:moveTo>
                <a:lnTo>
                  <a:pt x="2493695" y="0"/>
                </a:lnTo>
                <a:lnTo>
                  <a:pt x="0" y="24353"/>
                </a:lnTo>
                <a:lnTo>
                  <a:pt x="1731" y="201688"/>
                </a:lnTo>
                <a:lnTo>
                  <a:pt x="2495427" y="177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784" y="6205992"/>
            <a:ext cx="1880870" cy="245745"/>
          </a:xfrm>
          <a:custGeom>
            <a:avLst/>
            <a:gdLst/>
            <a:ahLst/>
            <a:cxnLst/>
            <a:rect l="l" t="t" r="r" b="b"/>
            <a:pathLst>
              <a:path w="1880870" h="245745">
                <a:moveTo>
                  <a:pt x="1880805" y="227205"/>
                </a:moveTo>
                <a:lnTo>
                  <a:pt x="1878586" y="0"/>
                </a:lnTo>
                <a:lnTo>
                  <a:pt x="0" y="18346"/>
                </a:lnTo>
                <a:lnTo>
                  <a:pt x="2218" y="245551"/>
                </a:lnTo>
                <a:lnTo>
                  <a:pt x="1880805" y="22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76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365" y="236066"/>
            <a:ext cx="6411682" cy="9394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3976" y="2091688"/>
            <a:ext cx="606425" cy="233679"/>
          </a:xfrm>
          <a:custGeom>
            <a:avLst/>
            <a:gdLst/>
            <a:ahLst/>
            <a:cxnLst/>
            <a:rect l="l" t="t" r="r" b="b"/>
            <a:pathLst>
              <a:path w="606425" h="233680">
                <a:moveTo>
                  <a:pt x="606241" y="227205"/>
                </a:moveTo>
                <a:lnTo>
                  <a:pt x="604022" y="0"/>
                </a:lnTo>
                <a:lnTo>
                  <a:pt x="0" y="5898"/>
                </a:lnTo>
                <a:lnTo>
                  <a:pt x="2218" y="233104"/>
                </a:lnTo>
                <a:lnTo>
                  <a:pt x="606241" y="22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4734" y="2058120"/>
            <a:ext cx="1271270" cy="206375"/>
          </a:xfrm>
          <a:custGeom>
            <a:avLst/>
            <a:gdLst/>
            <a:ahLst/>
            <a:cxnLst/>
            <a:rect l="l" t="t" r="r" b="b"/>
            <a:pathLst>
              <a:path w="1271270" h="206375">
                <a:moveTo>
                  <a:pt x="1270908" y="193958"/>
                </a:moveTo>
                <a:lnTo>
                  <a:pt x="1269014" y="0"/>
                </a:lnTo>
                <a:lnTo>
                  <a:pt x="0" y="12393"/>
                </a:lnTo>
                <a:lnTo>
                  <a:pt x="1894" y="206351"/>
                </a:lnTo>
                <a:lnTo>
                  <a:pt x="1270908" y="193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77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800" y="296908"/>
            <a:ext cx="7141942" cy="8878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178" y="1587889"/>
            <a:ext cx="1140460" cy="460375"/>
          </a:xfrm>
          <a:custGeom>
            <a:avLst/>
            <a:gdLst/>
            <a:ahLst/>
            <a:cxnLst/>
            <a:rect l="l" t="t" r="r" b="b"/>
            <a:pathLst>
              <a:path w="1140460" h="460375">
                <a:moveTo>
                  <a:pt x="1140397" y="448860"/>
                </a:moveTo>
                <a:lnTo>
                  <a:pt x="1136013" y="0"/>
                </a:lnTo>
                <a:lnTo>
                  <a:pt x="0" y="11094"/>
                </a:lnTo>
                <a:lnTo>
                  <a:pt x="4383" y="459955"/>
                </a:lnTo>
                <a:lnTo>
                  <a:pt x="1140397" y="448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1173" y="1912650"/>
            <a:ext cx="1760855" cy="410845"/>
          </a:xfrm>
          <a:custGeom>
            <a:avLst/>
            <a:gdLst/>
            <a:ahLst/>
            <a:cxnLst/>
            <a:rect l="l" t="t" r="r" b="b"/>
            <a:pathLst>
              <a:path w="1760854" h="410844">
                <a:moveTo>
                  <a:pt x="1760514" y="393453"/>
                </a:moveTo>
                <a:lnTo>
                  <a:pt x="1756672" y="0"/>
                </a:lnTo>
                <a:lnTo>
                  <a:pt x="0" y="17155"/>
                </a:lnTo>
                <a:lnTo>
                  <a:pt x="3842" y="410609"/>
                </a:lnTo>
                <a:lnTo>
                  <a:pt x="1760514" y="393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411" y="5811924"/>
            <a:ext cx="4579620" cy="277495"/>
          </a:xfrm>
          <a:custGeom>
            <a:avLst/>
            <a:gdLst/>
            <a:ahLst/>
            <a:cxnLst/>
            <a:rect l="l" t="t" r="r" b="b"/>
            <a:pathLst>
              <a:path w="4579620" h="277495">
                <a:moveTo>
                  <a:pt x="4579586" y="232742"/>
                </a:moveTo>
                <a:lnTo>
                  <a:pt x="4577313" y="0"/>
                </a:lnTo>
                <a:lnTo>
                  <a:pt x="0" y="44702"/>
                </a:lnTo>
                <a:lnTo>
                  <a:pt x="2272" y="277444"/>
                </a:lnTo>
                <a:lnTo>
                  <a:pt x="4579586" y="232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965200"/>
            <a:ext cx="6096000" cy="812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2297" y="2470836"/>
            <a:ext cx="5403850" cy="704215"/>
          </a:xfrm>
          <a:custGeom>
            <a:avLst/>
            <a:gdLst/>
            <a:ahLst/>
            <a:cxnLst/>
            <a:rect l="l" t="t" r="r" b="b"/>
            <a:pathLst>
              <a:path w="5403850" h="704214">
                <a:moveTo>
                  <a:pt x="0" y="703808"/>
                </a:moveTo>
                <a:lnTo>
                  <a:pt x="5403265" y="703808"/>
                </a:lnTo>
                <a:lnTo>
                  <a:pt x="5403265" y="0"/>
                </a:lnTo>
                <a:lnTo>
                  <a:pt x="0" y="0"/>
                </a:lnTo>
                <a:lnTo>
                  <a:pt x="0" y="703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1459" y="4892598"/>
            <a:ext cx="5664200" cy="1463040"/>
          </a:xfrm>
          <a:custGeom>
            <a:avLst/>
            <a:gdLst/>
            <a:ahLst/>
            <a:cxnLst/>
            <a:rect l="l" t="t" r="r" b="b"/>
            <a:pathLst>
              <a:path w="5664200" h="1463039">
                <a:moveTo>
                  <a:pt x="0" y="1463039"/>
                </a:moveTo>
                <a:lnTo>
                  <a:pt x="5663730" y="1463039"/>
                </a:lnTo>
                <a:lnTo>
                  <a:pt x="5663730" y="0"/>
                </a:lnTo>
                <a:lnTo>
                  <a:pt x="0" y="0"/>
                </a:lnTo>
                <a:lnTo>
                  <a:pt x="0" y="1463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79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539" y="577817"/>
            <a:ext cx="7119440" cy="8324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557" y="1466745"/>
            <a:ext cx="7127240" cy="2740025"/>
          </a:xfrm>
          <a:custGeom>
            <a:avLst/>
            <a:gdLst/>
            <a:ahLst/>
            <a:cxnLst/>
            <a:rect l="l" t="t" r="r" b="b"/>
            <a:pathLst>
              <a:path w="7127240" h="2740025">
                <a:moveTo>
                  <a:pt x="7092969" y="2739697"/>
                </a:moveTo>
                <a:lnTo>
                  <a:pt x="7126922" y="90920"/>
                </a:lnTo>
                <a:lnTo>
                  <a:pt x="33953" y="0"/>
                </a:lnTo>
                <a:lnTo>
                  <a:pt x="0" y="2648777"/>
                </a:lnTo>
                <a:lnTo>
                  <a:pt x="7092969" y="2739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959" y="365759"/>
            <a:ext cx="6790944" cy="893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08" y="301752"/>
            <a:ext cx="6937248" cy="8878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83252" y="647585"/>
            <a:ext cx="1624330" cy="1518920"/>
          </a:xfrm>
          <a:custGeom>
            <a:avLst/>
            <a:gdLst/>
            <a:ahLst/>
            <a:cxnLst/>
            <a:rect l="l" t="t" r="r" b="b"/>
            <a:pathLst>
              <a:path w="1624329" h="1518920">
                <a:moveTo>
                  <a:pt x="1623745" y="1518450"/>
                </a:moveTo>
                <a:lnTo>
                  <a:pt x="1623745" y="0"/>
                </a:lnTo>
                <a:lnTo>
                  <a:pt x="0" y="0"/>
                </a:lnTo>
                <a:lnTo>
                  <a:pt x="0" y="1518450"/>
                </a:lnTo>
                <a:lnTo>
                  <a:pt x="1623745" y="1518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917447"/>
            <a:ext cx="9759696" cy="5757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06020" y="1347469"/>
            <a:ext cx="753745" cy="238760"/>
          </a:xfrm>
          <a:custGeom>
            <a:avLst/>
            <a:gdLst/>
            <a:ahLst/>
            <a:cxnLst/>
            <a:rect l="l" t="t" r="r" b="b"/>
            <a:pathLst>
              <a:path w="753745" h="238759">
                <a:moveTo>
                  <a:pt x="753681" y="0"/>
                </a:moveTo>
                <a:lnTo>
                  <a:pt x="0" y="0"/>
                </a:lnTo>
                <a:lnTo>
                  <a:pt x="0" y="238302"/>
                </a:lnTo>
                <a:lnTo>
                  <a:pt x="753681" y="238302"/>
                </a:lnTo>
                <a:lnTo>
                  <a:pt x="7536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7348" y="3370224"/>
            <a:ext cx="948055" cy="227329"/>
          </a:xfrm>
          <a:custGeom>
            <a:avLst/>
            <a:gdLst/>
            <a:ahLst/>
            <a:cxnLst/>
            <a:rect l="l" t="t" r="r" b="b"/>
            <a:pathLst>
              <a:path w="948054" h="227329">
                <a:moveTo>
                  <a:pt x="947648" y="0"/>
                </a:moveTo>
                <a:lnTo>
                  <a:pt x="0" y="0"/>
                </a:lnTo>
                <a:lnTo>
                  <a:pt x="0" y="227215"/>
                </a:lnTo>
                <a:lnTo>
                  <a:pt x="947648" y="227215"/>
                </a:lnTo>
                <a:lnTo>
                  <a:pt x="947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3000" y="5415152"/>
            <a:ext cx="909319" cy="205104"/>
          </a:xfrm>
          <a:custGeom>
            <a:avLst/>
            <a:gdLst/>
            <a:ahLst/>
            <a:cxnLst/>
            <a:rect l="l" t="t" r="r" b="b"/>
            <a:pathLst>
              <a:path w="909320" h="205104">
                <a:moveTo>
                  <a:pt x="908862" y="0"/>
                </a:moveTo>
                <a:lnTo>
                  <a:pt x="0" y="0"/>
                </a:lnTo>
                <a:lnTo>
                  <a:pt x="0" y="205041"/>
                </a:lnTo>
                <a:lnTo>
                  <a:pt x="908862" y="205041"/>
                </a:lnTo>
                <a:lnTo>
                  <a:pt x="908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42147" y="7312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83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00" y="968884"/>
            <a:ext cx="9753784" cy="5660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87031" y="1361655"/>
            <a:ext cx="784860" cy="307340"/>
          </a:xfrm>
          <a:custGeom>
            <a:avLst/>
            <a:gdLst/>
            <a:ahLst/>
            <a:cxnLst/>
            <a:rect l="l" t="t" r="r" b="b"/>
            <a:pathLst>
              <a:path w="784859" h="307339">
                <a:moveTo>
                  <a:pt x="781356" y="0"/>
                </a:moveTo>
                <a:lnTo>
                  <a:pt x="0" y="7630"/>
                </a:lnTo>
                <a:lnTo>
                  <a:pt x="2922" y="306879"/>
                </a:lnTo>
                <a:lnTo>
                  <a:pt x="784279" y="299249"/>
                </a:lnTo>
                <a:lnTo>
                  <a:pt x="781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9793" y="3445814"/>
            <a:ext cx="805815" cy="224154"/>
          </a:xfrm>
          <a:custGeom>
            <a:avLst/>
            <a:gdLst/>
            <a:ahLst/>
            <a:cxnLst/>
            <a:rect l="l" t="t" r="r" b="b"/>
            <a:pathLst>
              <a:path w="805815" h="224154">
                <a:moveTo>
                  <a:pt x="803530" y="0"/>
                </a:moveTo>
                <a:lnTo>
                  <a:pt x="0" y="7847"/>
                </a:lnTo>
                <a:lnTo>
                  <a:pt x="2110" y="223965"/>
                </a:lnTo>
                <a:lnTo>
                  <a:pt x="805640" y="216118"/>
                </a:lnTo>
                <a:lnTo>
                  <a:pt x="803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9786" y="5479402"/>
            <a:ext cx="873125" cy="274955"/>
          </a:xfrm>
          <a:custGeom>
            <a:avLst/>
            <a:gdLst/>
            <a:ahLst/>
            <a:cxnLst/>
            <a:rect l="l" t="t" r="r" b="b"/>
            <a:pathLst>
              <a:path w="873125" h="274954">
                <a:moveTo>
                  <a:pt x="870024" y="0"/>
                </a:moveTo>
                <a:lnTo>
                  <a:pt x="0" y="8496"/>
                </a:lnTo>
                <a:lnTo>
                  <a:pt x="2597" y="274485"/>
                </a:lnTo>
                <a:lnTo>
                  <a:pt x="872621" y="265989"/>
                </a:lnTo>
                <a:lnTo>
                  <a:pt x="870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42147" y="7312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84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25"/>
              </a:spcBef>
            </a:pPr>
            <a:r>
              <a:rPr dirty="0"/>
              <a:t>Page 4 </a:t>
            </a:r>
            <a:r>
              <a:rPr spc="-5" dirty="0"/>
              <a:t>of</a:t>
            </a:r>
            <a:r>
              <a:rPr spc="-90" dirty="0"/>
              <a:t> </a:t>
            </a:r>
            <a:r>
              <a:rPr spc="-5" dirty="0"/>
              <a:t>142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5501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" dirty="0">
                <a:latin typeface="Arial"/>
                <a:cs typeface="Arial"/>
              </a:rPr>
              <a:t>5/1/2019 </a:t>
            </a:r>
            <a:r>
              <a:rPr sz="700" spc="8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4:38 </a:t>
            </a:r>
            <a:r>
              <a:rPr sz="700" spc="-3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779" y="247878"/>
            <a:ext cx="1332865" cy="26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marR="5080" indent="-500380">
              <a:lnSpc>
                <a:spcPct val="1114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Baltimore </a:t>
            </a:r>
            <a:r>
              <a:rPr sz="700" spc="-35" dirty="0">
                <a:latin typeface="Arial"/>
                <a:cs typeface="Arial"/>
              </a:rPr>
              <a:t>Consent Decree </a:t>
            </a:r>
            <a:r>
              <a:rPr sz="700" spc="5" dirty="0">
                <a:latin typeface="Arial"/>
                <a:cs typeface="Arial"/>
              </a:rPr>
              <a:t>Monitor  </a:t>
            </a:r>
            <a:r>
              <a:rPr sz="700" spc="-7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94311" y="264794"/>
            <a:ext cx="273050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60" dirty="0">
                <a:latin typeface="Arial"/>
                <a:cs typeface="Arial"/>
              </a:rPr>
              <a:t>Page</a:t>
            </a:r>
            <a:r>
              <a:rPr sz="700" spc="-8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508" y="853579"/>
          <a:ext cx="8896983" cy="502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601345"/>
                <a:gridCol w="685165"/>
                <a:gridCol w="875029"/>
              </a:tblGrid>
              <a:tr h="18859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BD8C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4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5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tabLst>
                          <a:tab pos="71945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508" y="6012319"/>
          <a:ext cx="6734808" cy="75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9380">
                <a:tc>
                  <a:txBody>
                    <a:bodyPr/>
                    <a:lstStyle/>
                    <a:p>
                      <a:pPr marR="1905" algn="r">
                        <a:lnSpc>
                          <a:spcPts val="835"/>
                        </a:lnSpc>
                        <a:spcBef>
                          <a:spcPts val="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"/>
                        </a:spcBef>
                        <a:tabLst>
                          <a:tab pos="34607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7,030.00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R="1905" algn="r">
                        <a:lnSpc>
                          <a:spcPts val="835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tabLst>
                          <a:tab pos="54864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marR="1905" algn="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4607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7,030.00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marR="1270" algn="r">
                        <a:lnSpc>
                          <a:spcPts val="835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D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90855">
                        <a:lnSpc>
                          <a:spcPts val="83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27.80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2415">
                <a:tc gridSpan="3"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3346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KLT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B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846" y="335148"/>
            <a:ext cx="9759876" cy="679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0462" y="2182406"/>
            <a:ext cx="667385" cy="212090"/>
          </a:xfrm>
          <a:custGeom>
            <a:avLst/>
            <a:gdLst/>
            <a:ahLst/>
            <a:cxnLst/>
            <a:rect l="l" t="t" r="r" b="b"/>
            <a:pathLst>
              <a:path w="667384" h="212089">
                <a:moveTo>
                  <a:pt x="664979" y="0"/>
                </a:moveTo>
                <a:lnTo>
                  <a:pt x="0" y="6494"/>
                </a:lnTo>
                <a:lnTo>
                  <a:pt x="2002" y="211526"/>
                </a:lnTo>
                <a:lnTo>
                  <a:pt x="666981" y="205032"/>
                </a:lnTo>
                <a:lnTo>
                  <a:pt x="664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9699" y="4198556"/>
            <a:ext cx="1027430" cy="226695"/>
          </a:xfrm>
          <a:custGeom>
            <a:avLst/>
            <a:gdLst/>
            <a:ahLst/>
            <a:cxnLst/>
            <a:rect l="l" t="t" r="r" b="b"/>
            <a:pathLst>
              <a:path w="1027429" h="226695">
                <a:moveTo>
                  <a:pt x="1025185" y="0"/>
                </a:moveTo>
                <a:lnTo>
                  <a:pt x="0" y="10012"/>
                </a:lnTo>
                <a:lnTo>
                  <a:pt x="2110" y="226130"/>
                </a:lnTo>
                <a:lnTo>
                  <a:pt x="1027296" y="216118"/>
                </a:lnTo>
                <a:lnTo>
                  <a:pt x="102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522" y="4841481"/>
            <a:ext cx="1010919" cy="198755"/>
          </a:xfrm>
          <a:custGeom>
            <a:avLst/>
            <a:gdLst/>
            <a:ahLst/>
            <a:cxnLst/>
            <a:rect l="l" t="t" r="r" b="b"/>
            <a:pathLst>
              <a:path w="1010920" h="198754">
                <a:moveTo>
                  <a:pt x="1008562" y="0"/>
                </a:moveTo>
                <a:lnTo>
                  <a:pt x="0" y="9849"/>
                </a:lnTo>
                <a:lnTo>
                  <a:pt x="1840" y="198258"/>
                </a:lnTo>
                <a:lnTo>
                  <a:pt x="1010402" y="188408"/>
                </a:lnTo>
                <a:lnTo>
                  <a:pt x="1008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42147" y="7312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85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42149" y="7312730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86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9498" y="270687"/>
            <a:ext cx="57658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0" dirty="0">
                <a:latin typeface="Arial"/>
                <a:cs typeface="Arial"/>
              </a:rPr>
              <a:t>4/2/2019</a:t>
            </a:r>
            <a:r>
              <a:rPr sz="500" spc="-35" dirty="0">
                <a:latin typeface="Arial"/>
                <a:cs typeface="Arial"/>
              </a:rPr>
              <a:t>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4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2:00</a:t>
            </a:r>
            <a:r>
              <a:rPr sz="500" spc="-3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746" y="250876"/>
            <a:ext cx="1000760" cy="205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80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041" y="856399"/>
          <a:ext cx="8708390" cy="4904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7390"/>
                <a:gridCol w="2159635"/>
                <a:gridCol w="654685"/>
                <a:gridCol w="501650"/>
                <a:gridCol w="462279"/>
                <a:gridCol w="2216149"/>
                <a:gridCol w="416559"/>
                <a:gridCol w="436245"/>
              </a:tblGrid>
              <a:tr h="139065">
                <a:tc gridSpan="3">
                  <a:txBody>
                    <a:bodyPr/>
                    <a:lstStyle/>
                    <a:p>
                      <a:pPr marL="25400">
                        <a:lnSpc>
                          <a:spcPts val="969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Monitor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19380">
                <a:tc gridSpan="2">
                  <a:txBody>
                    <a:bodyPr/>
                    <a:lstStyle/>
                    <a:p>
                      <a:pPr marL="24130">
                        <a:lnSpc>
                          <a:spcPts val="844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25" dirty="0">
                          <a:latin typeface="Arial"/>
                          <a:cs typeface="Arial"/>
                        </a:rPr>
                        <a:t>900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cause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 gridSpan="2">
                  <a:txBody>
                    <a:bodyPr/>
                    <a:lstStyle/>
                    <a:p>
                      <a:pPr marL="25400">
                        <a:lnSpc>
                          <a:spcPts val="99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21202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below.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6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ts val="59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day,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6510" marR="92075">
                        <a:lnSpc>
                          <a:spcPct val="118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 than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 hours billed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sparingly. All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"unbilled."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00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ts val="535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5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non-reimbursable.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3525">
                        <a:lnSpc>
                          <a:spcPts val="715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OF: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715"/>
                        </a:lnSpc>
                      </a:pPr>
                      <a:r>
                        <a:rPr sz="650" b="1" i="1" u="sng" spc="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March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8575" marR="18415" indent="-635" algn="ctr">
                        <a:lnSpc>
                          <a:spcPct val="104000"/>
                        </a:lnSpc>
                        <a:spcBef>
                          <a:spcPts val="315"/>
                        </a:spcBef>
                      </a:pPr>
                      <a:r>
                        <a:rPr sz="5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four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33020" marR="22225" algn="ctr">
                        <a:lnSpc>
                          <a:spcPct val="104000"/>
                        </a:lnSpc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other  info will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populate.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Please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tab.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3690">
                        <a:lnSpc>
                          <a:spcPts val="740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BY: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740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Villasenor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it.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80"/>
                        </a:lnSpc>
                      </a:pPr>
                      <a:r>
                        <a:rPr sz="750" spc="5" dirty="0">
                          <a:latin typeface="Arial"/>
                          <a:cs typeface="Arial"/>
                        </a:rPr>
                        <a:t>4/1/2019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questions.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EAR: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44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2019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50" b="1" i="1" spc="-1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550" b="1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b="1" i="1" spc="-2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9105">
                <a:tc gridSpan="10">
                  <a:txBody>
                    <a:bodyPr/>
                    <a:lstStyle/>
                    <a:p>
                      <a:pPr marL="1167130">
                        <a:lnSpc>
                          <a:spcPts val="640"/>
                        </a:lnSpc>
                      </a:pP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Ms.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  <a:p>
                      <a:pPr marL="1167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550" i="1" spc="-1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1123455.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 gridSpan="10">
                  <a:txBody>
                    <a:bodyPr/>
                    <a:lstStyle/>
                    <a:p>
                      <a:pPr marL="25400">
                        <a:lnSpc>
                          <a:spcPts val="1115"/>
                        </a:lnSpc>
                        <a:spcBef>
                          <a:spcPts val="20"/>
                        </a:spcBef>
                      </a:pPr>
                      <a:r>
                        <a:rPr sz="950" spc="-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Rate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71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5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Time)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78105" indent="-36830">
                        <a:lnSpc>
                          <a:spcPct val="118000"/>
                        </a:lnSpc>
                        <a:spcBef>
                          <a:spcPts val="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Unbill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Call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117.50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concerning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upcoming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trip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ref,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Recruiting/Retention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93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93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164.50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participate in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eLearning</a:t>
                      </a:r>
                      <a:r>
                        <a:rPr sz="5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93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352.50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actions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93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manufacturer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briefing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capabilities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BWC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units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02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prep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visit,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existing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audit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methodologies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provided by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requirements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5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Decree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02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940.00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visit,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Yardstick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provided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Judge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02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tomorrow’s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meetings,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go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reports,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respond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emails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02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Baltimore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6985" algn="r">
                        <a:lnSpc>
                          <a:spcPts val="56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go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Audits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develop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methodology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1,880.00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POIS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Briefing,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respond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Crit.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Inc.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Video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Release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policy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66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705.00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56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Baltimore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6350" algn="r">
                        <a:lnSpc>
                          <a:spcPts val="56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66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940.00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March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UoF/FIP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feedback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0066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587.50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5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30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7,097.00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5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16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05/01/2019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42149" y="7312730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87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9498" y="270687"/>
            <a:ext cx="611505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0" dirty="0">
                <a:latin typeface="Arial"/>
                <a:cs typeface="Arial"/>
              </a:rPr>
              <a:t>4/16/2019</a:t>
            </a:r>
            <a:r>
              <a:rPr sz="500" spc="-40" dirty="0">
                <a:latin typeface="Arial"/>
                <a:cs typeface="Arial"/>
              </a:rPr>
              <a:t>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4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6:04</a:t>
            </a:r>
            <a:r>
              <a:rPr sz="500" spc="-3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746" y="250876"/>
            <a:ext cx="1000760" cy="205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80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3041" y="856399"/>
          <a:ext cx="8708390" cy="3414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7390"/>
                <a:gridCol w="2156460"/>
                <a:gridCol w="656589"/>
                <a:gridCol w="501014"/>
                <a:gridCol w="461645"/>
                <a:gridCol w="525779"/>
                <a:gridCol w="671829"/>
                <a:gridCol w="1869439"/>
              </a:tblGrid>
              <a:tr h="156845">
                <a:tc gridSpan="10">
                  <a:txBody>
                    <a:bodyPr/>
                    <a:lstStyle/>
                    <a:p>
                      <a:pPr marL="25400">
                        <a:lnSpc>
                          <a:spcPts val="1115"/>
                        </a:lnSpc>
                        <a:spcBef>
                          <a:spcPts val="20"/>
                        </a:spcBef>
                      </a:pPr>
                      <a:r>
                        <a:rPr sz="950" spc="-1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4795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5120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MEALS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10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Date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Category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Vendor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5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5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52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50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5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  <a:p>
                      <a:pPr marL="28575" marR="11430" algn="ctr">
                        <a:lnSpc>
                          <a:spcPts val="710"/>
                        </a:lnSpc>
                        <a:spcBef>
                          <a:spcPts val="40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5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5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per  day)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71755" marR="55244" indent="20955">
                        <a:lnSpc>
                          <a:spcPct val="118000"/>
                        </a:lnSpc>
                        <a:spcBef>
                          <a:spcPts val="290"/>
                        </a:spcBef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escr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n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49860" marR="107314" indent="-24765">
                        <a:lnSpc>
                          <a:spcPct val="118000"/>
                        </a:lnSpc>
                        <a:spcBef>
                          <a:spcPts val="29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Expense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53">
                <a:tc>
                  <a:txBody>
                    <a:bodyPr/>
                    <a:lstStyle/>
                    <a:p>
                      <a:pPr marL="162560">
                        <a:lnSpc>
                          <a:spcPts val="555"/>
                        </a:lnSpc>
                        <a:spcBef>
                          <a:spcPts val="320"/>
                        </a:spcBef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3/24/2019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555"/>
                        </a:lnSpc>
                        <a:spcBef>
                          <a:spcPts val="32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570"/>
                        </a:lnSpc>
                        <a:spcBef>
                          <a:spcPts val="310"/>
                        </a:spcBef>
                      </a:pPr>
                      <a:r>
                        <a:rPr sz="500" spc="-40" dirty="0">
                          <a:latin typeface="Arial"/>
                          <a:cs typeface="Arial"/>
                        </a:rPr>
                        <a:t>POV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mileage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home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26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miles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$0.58/mile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05"/>
                        </a:lnSpc>
                        <a:spcBef>
                          <a:spcPts val="5"/>
                        </a:spcBef>
                      </a:pPr>
                      <a:r>
                        <a:rPr sz="450" spc="-60" dirty="0">
                          <a:latin typeface="Arial"/>
                          <a:cs typeface="Arial"/>
                        </a:rPr>
                        <a:t>POV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Mileage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555"/>
                        </a:lnSpc>
                        <a:spcBef>
                          <a:spcPts val="320"/>
                        </a:spcBef>
                        <a:tabLst>
                          <a:tab pos="33528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15.08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555"/>
                        </a:lnSpc>
                        <a:spcBef>
                          <a:spcPts val="320"/>
                        </a:spcBef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15.08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3/24/2019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BWI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Taxi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459"/>
                        </a:lnSpc>
                      </a:pPr>
                      <a:r>
                        <a:rPr sz="450" spc="-50" dirty="0">
                          <a:latin typeface="Arial"/>
                          <a:cs typeface="Arial"/>
                        </a:rPr>
                        <a:t>Cab </a:t>
                      </a:r>
                      <a:r>
                        <a:rPr sz="450" spc="-10" dirty="0">
                          <a:latin typeface="Arial"/>
                          <a:cs typeface="Arial"/>
                        </a:rPr>
                        <a:t>from Airport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450" spc="-20" dirty="0">
                          <a:latin typeface="Arial"/>
                          <a:cs typeface="Arial"/>
                        </a:rPr>
                        <a:t>Hotel. </a:t>
                      </a:r>
                      <a:r>
                        <a:rPr sz="450" spc="-50" dirty="0">
                          <a:latin typeface="Arial"/>
                          <a:cs typeface="Arial"/>
                        </a:rPr>
                        <a:t>Cab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meter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450" spc="-20" dirty="0">
                          <a:latin typeface="Arial"/>
                          <a:cs typeface="Arial"/>
                        </a:rPr>
                        <a:t>malfunctioning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450" spc="-20" dirty="0">
                          <a:latin typeface="Arial"/>
                          <a:cs typeface="Arial"/>
                        </a:rPr>
                        <a:t>Driver </a:t>
                      </a:r>
                      <a:r>
                        <a:rPr sz="450" spc="-30" dirty="0">
                          <a:latin typeface="Arial"/>
                          <a:cs typeface="Arial"/>
                        </a:rPr>
                        <a:t>charged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me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4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same</a:t>
                      </a:r>
                      <a:endParaRPr sz="450">
                        <a:latin typeface="Arial"/>
                        <a:cs typeface="Arial"/>
                      </a:endParaRPr>
                    </a:p>
                    <a:p>
                      <a:pPr marL="16510" marR="59690">
                        <a:lnSpc>
                          <a:spcPct val="108900"/>
                        </a:lnSpc>
                      </a:pPr>
                      <a:r>
                        <a:rPr sz="450" spc="-20" dirty="0">
                          <a:latin typeface="Arial"/>
                          <a:cs typeface="Arial"/>
                        </a:rPr>
                        <a:t>amount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4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paid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previous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taxi ride </a:t>
                      </a:r>
                      <a:r>
                        <a:rPr sz="450" spc="-10" dirty="0">
                          <a:latin typeface="Arial"/>
                          <a:cs typeface="Arial"/>
                        </a:rPr>
                        <a:t>from airport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hotel.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Submitted </a:t>
                      </a:r>
                      <a:r>
                        <a:rPr sz="45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copy </a:t>
                      </a:r>
                      <a:r>
                        <a:rPr sz="45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450" spc="-15" dirty="0">
                          <a:latin typeface="Arial"/>
                          <a:cs typeface="Arial"/>
                        </a:rPr>
                        <a:t>credit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card </a:t>
                      </a:r>
                      <a:r>
                        <a:rPr sz="450" spc="-20" dirty="0">
                          <a:latin typeface="Arial"/>
                          <a:cs typeface="Arial"/>
                        </a:rPr>
                        <a:t>transaction</a:t>
                      </a:r>
                      <a:r>
                        <a:rPr sz="4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20" dirty="0">
                          <a:latin typeface="Arial"/>
                          <a:cs typeface="Arial"/>
                        </a:rPr>
                        <a:t>record.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05"/>
                        </a:lnSpc>
                      </a:pPr>
                      <a:r>
                        <a:rPr sz="450" spc="-40" dirty="0">
                          <a:latin typeface="Arial"/>
                          <a:cs typeface="Arial"/>
                        </a:rPr>
                        <a:t>Taxi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33528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42.00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42.00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555"/>
                        </a:lnSpc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3/24-28/19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55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Air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American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Airlines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Multi-city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airfare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$896.39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split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w/other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client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(896.39/2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448.20)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Airfare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3003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448.20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44704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448.20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3/25/2019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Uber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Ride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5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Headquarters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Taxi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37084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6.55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5168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6.55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3/25/2019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Uber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Ride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Hotel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Taxi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37084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5.29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51689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5.29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555"/>
                        </a:lnSpc>
                        <a:spcBef>
                          <a:spcPts val="290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3/24-26/19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29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Lodging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Renaissance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Harbor</a:t>
                      </a:r>
                      <a:r>
                        <a:rPr sz="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7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Lodging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290"/>
                        </a:spcBef>
                        <a:tabLst>
                          <a:tab pos="3003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344.20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290"/>
                        </a:spcBef>
                        <a:tabLst>
                          <a:tab pos="44704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344.20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3/24/2019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Food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Yes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  <a:tabLst>
                          <a:tab pos="31051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53.25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53.25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3/25/2019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Food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No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  <a:tabLst>
                          <a:tab pos="31051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71.00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71.00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3/26/2019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Food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Yes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55"/>
                        </a:lnSpc>
                        <a:tabLst>
                          <a:tab pos="31051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53.25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53.25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3/26/2019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Uber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Ride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airport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7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Taxi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33528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28.11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28.11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3/24-28/19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Parking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57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Tucson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Fastpark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Split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client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($27.50/2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$13.75)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7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Parking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33528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13.75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spcBef>
                          <a:spcPts val="5"/>
                        </a:spcBef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13.75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ts val="555"/>
                        </a:lnSpc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3/28/2019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Transportation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570"/>
                        </a:lnSpc>
                      </a:pPr>
                      <a:r>
                        <a:rPr sz="500" spc="-40" dirty="0">
                          <a:latin typeface="Arial"/>
                          <a:cs typeface="Arial"/>
                        </a:rPr>
                        <a:t>POV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- 26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$0.58/mile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505"/>
                        </a:lnSpc>
                      </a:pPr>
                      <a:r>
                        <a:rPr sz="450" spc="-60" dirty="0">
                          <a:latin typeface="Arial"/>
                          <a:cs typeface="Arial"/>
                        </a:rPr>
                        <a:t>POV</a:t>
                      </a:r>
                      <a:r>
                        <a:rPr sz="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25" dirty="0">
                          <a:latin typeface="Arial"/>
                          <a:cs typeface="Arial"/>
                        </a:rPr>
                        <a:t>Mileage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33528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15.08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4819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15.08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ts val="555"/>
                        </a:lnSpc>
                        <a:tabLst>
                          <a:tab pos="54737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spc="-35" dirty="0">
                          <a:latin typeface="Arial"/>
                          <a:cs typeface="Arial"/>
                        </a:rPr>
                        <a:t>TOTAL: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39497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1,095.76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317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Time: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26035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7,097.00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Sub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Ex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ses: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26035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1,095.76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317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TAL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26035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8,192.76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INITIALS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2235">
                <a:tc gridSpan="4">
                  <a:txBody>
                    <a:bodyPr/>
                    <a:lstStyle/>
                    <a:p>
                      <a:pPr marL="20955">
                        <a:lnSpc>
                          <a:spcPts val="70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invoice are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accurate: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90"/>
                        </a:lnSpc>
                        <a:spcBef>
                          <a:spcPts val="114"/>
                        </a:spcBef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RAV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0766" y="203200"/>
            <a:ext cx="8159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45" dirty="0">
                <a:latin typeface="Arial"/>
                <a:cs typeface="Arial"/>
              </a:rPr>
              <a:t>6/30/16, </a:t>
            </a:r>
            <a:r>
              <a:rPr sz="700" spc="-15" dirty="0">
                <a:latin typeface="Arial"/>
                <a:cs typeface="Arial"/>
              </a:rPr>
              <a:t>11:21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5900" y="5839459"/>
            <a:ext cx="14814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905" algn="l"/>
              </a:tabLst>
            </a:pPr>
            <a:r>
              <a:rPr sz="800" spc="5" dirty="0">
                <a:latin typeface="Arial"/>
                <a:cs typeface="Arial"/>
              </a:rPr>
              <a:t>Map data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©2016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Google	</a:t>
            </a:r>
            <a:r>
              <a:rPr sz="800" dirty="0">
                <a:latin typeface="Arial"/>
                <a:cs typeface="Arial"/>
              </a:rPr>
              <a:t>2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25" dirty="0">
                <a:latin typeface="Arial"/>
                <a:cs typeface="Arial"/>
              </a:rPr>
              <a:t>mi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1959" y="5943600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8320" y="0"/>
                </a:lnTo>
              </a:path>
            </a:pathLst>
          </a:custGeom>
          <a:ln w="2032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1959" y="5892800"/>
            <a:ext cx="20320" cy="60960"/>
          </a:xfrm>
          <a:custGeom>
            <a:avLst/>
            <a:gdLst/>
            <a:ahLst/>
            <a:cxnLst/>
            <a:rect l="l" t="t" r="r" b="b"/>
            <a:pathLst>
              <a:path w="20320" h="60960">
                <a:moveTo>
                  <a:pt x="0" y="0"/>
                </a:moveTo>
                <a:lnTo>
                  <a:pt x="20320" y="0"/>
                </a:lnTo>
                <a:lnTo>
                  <a:pt x="2032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9959" y="5892800"/>
            <a:ext cx="20320" cy="60960"/>
          </a:xfrm>
          <a:custGeom>
            <a:avLst/>
            <a:gdLst/>
            <a:ahLst/>
            <a:cxnLst/>
            <a:rect l="l" t="t" r="r" b="b"/>
            <a:pathLst>
              <a:path w="20320" h="60960">
                <a:moveTo>
                  <a:pt x="0" y="0"/>
                </a:moveTo>
                <a:lnTo>
                  <a:pt x="20320" y="0"/>
                </a:lnTo>
                <a:lnTo>
                  <a:pt x="2032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1270000"/>
            <a:ext cx="7315200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0920" y="5354320"/>
            <a:ext cx="670560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1959" y="7172973"/>
            <a:ext cx="162559" cy="16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959" y="7620012"/>
            <a:ext cx="162559" cy="162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1959" y="8067040"/>
            <a:ext cx="162559" cy="1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959" y="8514080"/>
            <a:ext cx="162559" cy="162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959" y="8961119"/>
            <a:ext cx="162559" cy="162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000" y="7066280"/>
            <a:ext cx="6217920" cy="0"/>
          </a:xfrm>
          <a:custGeom>
            <a:avLst/>
            <a:gdLst/>
            <a:ahLst/>
            <a:cxnLst/>
            <a:rect l="l" t="t" r="r" b="b"/>
            <a:pathLst>
              <a:path w="6217920">
                <a:moveTo>
                  <a:pt x="0" y="0"/>
                </a:moveTo>
                <a:lnTo>
                  <a:pt x="6217920" y="0"/>
                </a:lnTo>
              </a:path>
            </a:pathLst>
          </a:custGeom>
          <a:ln w="10160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080" y="751331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60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7080" y="796035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60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7080" y="840740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60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7080" y="885444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60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40982" y="6977380"/>
            <a:ext cx="763270" cy="194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10" dirty="0">
                <a:solidFill>
                  <a:srgbClr val="2C2C2C"/>
                </a:solidFill>
                <a:latin typeface="Arial"/>
                <a:cs typeface="Arial"/>
              </a:rPr>
              <a:t>10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min</a:t>
            </a:r>
            <a:r>
              <a:rPr sz="850" spc="-15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(4.7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mi)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0.5</a:t>
            </a:r>
            <a:r>
              <a:rPr sz="850" spc="-12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0.7</a:t>
            </a:r>
            <a:r>
              <a:rPr sz="850" spc="-12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1.8</a:t>
            </a:r>
            <a:r>
              <a:rPr sz="850" spc="-12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1.3</a:t>
            </a:r>
            <a:r>
              <a:rPr sz="850" spc="-12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37682" y="688340"/>
            <a:ext cx="171513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20" dirty="0">
                <a:latin typeface="Arial"/>
                <a:cs typeface="Arial"/>
              </a:rPr>
              <a:t>Drive </a:t>
            </a:r>
            <a:r>
              <a:rPr sz="1250" spc="-5" dirty="0">
                <a:latin typeface="Arial"/>
                <a:cs typeface="Arial"/>
              </a:rPr>
              <a:t>25.7 miles, </a:t>
            </a:r>
            <a:r>
              <a:rPr sz="1250" spc="10" dirty="0">
                <a:latin typeface="Arial"/>
                <a:cs typeface="Arial"/>
              </a:rPr>
              <a:t>31</a:t>
            </a:r>
            <a:r>
              <a:rPr sz="1250" spc="-200" dirty="0">
                <a:latin typeface="Arial"/>
                <a:cs typeface="Arial"/>
              </a:rPr>
              <a:t> </a:t>
            </a:r>
            <a:r>
              <a:rPr sz="1250" spc="30" dirty="0"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1800" y="762000"/>
            <a:ext cx="1330960" cy="243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87601" y="688340"/>
            <a:ext cx="55562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5" dirty="0">
                <a:latin typeface="Arial"/>
                <a:cs typeface="Arial"/>
              </a:rPr>
              <a:t>Tucson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53188" y="881282"/>
            <a:ext cx="14712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0" dirty="0">
                <a:latin typeface="Arial"/>
                <a:cs typeface="Arial"/>
              </a:rPr>
              <a:t>International</a:t>
            </a:r>
            <a:r>
              <a:rPr sz="1250" spc="-70" dirty="0">
                <a:latin typeface="Arial"/>
                <a:cs typeface="Arial"/>
              </a:rPr>
              <a:t> </a:t>
            </a:r>
            <a:r>
              <a:rPr sz="1250" spc="25" dirty="0">
                <a:latin typeface="Arial"/>
                <a:cs typeface="Arial"/>
              </a:rPr>
              <a:t>Airport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53260" y="704646"/>
            <a:ext cx="2094230" cy="215900"/>
          </a:xfrm>
          <a:custGeom>
            <a:avLst/>
            <a:gdLst/>
            <a:ahLst/>
            <a:cxnLst/>
            <a:rect l="l" t="t" r="r" b="b"/>
            <a:pathLst>
              <a:path w="2094229" h="215900">
                <a:moveTo>
                  <a:pt x="0" y="215709"/>
                </a:moveTo>
                <a:lnTo>
                  <a:pt x="2093988" y="215709"/>
                </a:lnTo>
                <a:lnTo>
                  <a:pt x="2093988" y="0"/>
                </a:lnTo>
                <a:lnTo>
                  <a:pt x="0" y="0"/>
                </a:lnTo>
                <a:lnTo>
                  <a:pt x="0" y="215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8300" y="6149249"/>
            <a:ext cx="2148205" cy="243204"/>
          </a:xfrm>
          <a:custGeom>
            <a:avLst/>
            <a:gdLst/>
            <a:ahLst/>
            <a:cxnLst/>
            <a:rect l="l" t="t" r="r" b="b"/>
            <a:pathLst>
              <a:path w="2148205" h="243204">
                <a:moveTo>
                  <a:pt x="0" y="242684"/>
                </a:moveTo>
                <a:lnTo>
                  <a:pt x="2148179" y="242684"/>
                </a:lnTo>
                <a:lnTo>
                  <a:pt x="2148179" y="0"/>
                </a:lnTo>
                <a:lnTo>
                  <a:pt x="0" y="0"/>
                </a:lnTo>
                <a:lnTo>
                  <a:pt x="0" y="242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8300" y="6771295"/>
            <a:ext cx="3984625" cy="189230"/>
          </a:xfrm>
          <a:custGeom>
            <a:avLst/>
            <a:gdLst/>
            <a:ahLst/>
            <a:cxnLst/>
            <a:rect l="l" t="t" r="r" b="b"/>
            <a:pathLst>
              <a:path w="3984625" h="189229">
                <a:moveTo>
                  <a:pt x="0" y="188747"/>
                </a:moveTo>
                <a:lnTo>
                  <a:pt x="3984040" y="188747"/>
                </a:lnTo>
                <a:lnTo>
                  <a:pt x="3984040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380" y="7187855"/>
            <a:ext cx="117475" cy="189230"/>
          </a:xfrm>
          <a:custGeom>
            <a:avLst/>
            <a:gdLst/>
            <a:ahLst/>
            <a:cxnLst/>
            <a:rect l="l" t="t" r="r" b="b"/>
            <a:pathLst>
              <a:path w="117475" h="189229">
                <a:moveTo>
                  <a:pt x="0" y="188747"/>
                </a:moveTo>
                <a:lnTo>
                  <a:pt x="117284" y="188747"/>
                </a:lnTo>
                <a:lnTo>
                  <a:pt x="1172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8539" y="7187855"/>
            <a:ext cx="3564254" cy="189230"/>
          </a:xfrm>
          <a:custGeom>
            <a:avLst/>
            <a:gdLst/>
            <a:ahLst/>
            <a:cxnLst/>
            <a:rect l="l" t="t" r="r" b="b"/>
            <a:pathLst>
              <a:path w="3564254" h="189229">
                <a:moveTo>
                  <a:pt x="0" y="188747"/>
                </a:moveTo>
                <a:lnTo>
                  <a:pt x="3563886" y="188747"/>
                </a:lnTo>
                <a:lnTo>
                  <a:pt x="3563886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380" y="7634895"/>
            <a:ext cx="117475" cy="189230"/>
          </a:xfrm>
          <a:custGeom>
            <a:avLst/>
            <a:gdLst/>
            <a:ahLst/>
            <a:cxnLst/>
            <a:rect l="l" t="t" r="r" b="b"/>
            <a:pathLst>
              <a:path w="117475" h="189229">
                <a:moveTo>
                  <a:pt x="0" y="188747"/>
                </a:moveTo>
                <a:lnTo>
                  <a:pt x="117284" y="188747"/>
                </a:lnTo>
                <a:lnTo>
                  <a:pt x="1172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8539" y="7634895"/>
            <a:ext cx="2113915" cy="189230"/>
          </a:xfrm>
          <a:custGeom>
            <a:avLst/>
            <a:gdLst/>
            <a:ahLst/>
            <a:cxnLst/>
            <a:rect l="l" t="t" r="r" b="b"/>
            <a:pathLst>
              <a:path w="2113915" h="189229">
                <a:moveTo>
                  <a:pt x="0" y="188747"/>
                </a:moveTo>
                <a:lnTo>
                  <a:pt x="2113584" y="188747"/>
                </a:lnTo>
                <a:lnTo>
                  <a:pt x="21135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380" y="8081936"/>
            <a:ext cx="117475" cy="189230"/>
          </a:xfrm>
          <a:custGeom>
            <a:avLst/>
            <a:gdLst/>
            <a:ahLst/>
            <a:cxnLst/>
            <a:rect l="l" t="t" r="r" b="b"/>
            <a:pathLst>
              <a:path w="117475" h="189229">
                <a:moveTo>
                  <a:pt x="0" y="188747"/>
                </a:moveTo>
                <a:lnTo>
                  <a:pt x="117284" y="188747"/>
                </a:lnTo>
                <a:lnTo>
                  <a:pt x="1172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8539" y="8081936"/>
            <a:ext cx="1682750" cy="189230"/>
          </a:xfrm>
          <a:custGeom>
            <a:avLst/>
            <a:gdLst/>
            <a:ahLst/>
            <a:cxnLst/>
            <a:rect l="l" t="t" r="r" b="b"/>
            <a:pathLst>
              <a:path w="1682750" h="189229">
                <a:moveTo>
                  <a:pt x="0" y="188747"/>
                </a:moveTo>
                <a:lnTo>
                  <a:pt x="1682407" y="188747"/>
                </a:lnTo>
                <a:lnTo>
                  <a:pt x="1682407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380" y="8528975"/>
            <a:ext cx="117475" cy="189230"/>
          </a:xfrm>
          <a:custGeom>
            <a:avLst/>
            <a:gdLst/>
            <a:ahLst/>
            <a:cxnLst/>
            <a:rect l="l" t="t" r="r" b="b"/>
            <a:pathLst>
              <a:path w="117475" h="189229">
                <a:moveTo>
                  <a:pt x="0" y="188747"/>
                </a:moveTo>
                <a:lnTo>
                  <a:pt x="117284" y="188747"/>
                </a:lnTo>
                <a:lnTo>
                  <a:pt x="1172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8539" y="8528975"/>
            <a:ext cx="1967864" cy="189230"/>
          </a:xfrm>
          <a:custGeom>
            <a:avLst/>
            <a:gdLst/>
            <a:ahLst/>
            <a:cxnLst/>
            <a:rect l="l" t="t" r="r" b="b"/>
            <a:pathLst>
              <a:path w="1967864" h="189229">
                <a:moveTo>
                  <a:pt x="0" y="188747"/>
                </a:moveTo>
                <a:lnTo>
                  <a:pt x="1967712" y="188747"/>
                </a:lnTo>
                <a:lnTo>
                  <a:pt x="1967712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380" y="8976017"/>
            <a:ext cx="117475" cy="189230"/>
          </a:xfrm>
          <a:custGeom>
            <a:avLst/>
            <a:gdLst/>
            <a:ahLst/>
            <a:cxnLst/>
            <a:rect l="l" t="t" r="r" b="b"/>
            <a:pathLst>
              <a:path w="117475" h="189229">
                <a:moveTo>
                  <a:pt x="0" y="188747"/>
                </a:moveTo>
                <a:lnTo>
                  <a:pt x="117284" y="188747"/>
                </a:lnTo>
                <a:lnTo>
                  <a:pt x="117284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8539" y="8976017"/>
            <a:ext cx="5609590" cy="189230"/>
          </a:xfrm>
          <a:custGeom>
            <a:avLst/>
            <a:gdLst/>
            <a:ahLst/>
            <a:cxnLst/>
            <a:rect l="l" t="t" r="r" b="b"/>
            <a:pathLst>
              <a:path w="5609590" h="189229">
                <a:moveTo>
                  <a:pt x="0" y="188747"/>
                </a:moveTo>
                <a:lnTo>
                  <a:pt x="5609501" y="188747"/>
                </a:lnTo>
                <a:lnTo>
                  <a:pt x="5609501" y="0"/>
                </a:lnTo>
                <a:lnTo>
                  <a:pt x="0" y="0"/>
                </a:lnTo>
                <a:lnTo>
                  <a:pt x="0" y="188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8300" y="6395935"/>
            <a:ext cx="1043940" cy="175895"/>
          </a:xfrm>
          <a:custGeom>
            <a:avLst/>
            <a:gdLst/>
            <a:ahLst/>
            <a:cxnLst/>
            <a:rect l="l" t="t" r="r" b="b"/>
            <a:pathLst>
              <a:path w="1043940" h="175895">
                <a:moveTo>
                  <a:pt x="0" y="175272"/>
                </a:moveTo>
                <a:lnTo>
                  <a:pt x="1043559" y="175272"/>
                </a:lnTo>
                <a:lnTo>
                  <a:pt x="1043559" y="0"/>
                </a:lnTo>
                <a:lnTo>
                  <a:pt x="0" y="0"/>
                </a:lnTo>
                <a:lnTo>
                  <a:pt x="0" y="175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900" y="9430677"/>
            <a:ext cx="6513830" cy="119380"/>
          </a:xfrm>
          <a:custGeom>
            <a:avLst/>
            <a:gdLst/>
            <a:ahLst/>
            <a:cxnLst/>
            <a:rect l="l" t="t" r="r" b="b"/>
            <a:pathLst>
              <a:path w="6513830" h="119379">
                <a:moveTo>
                  <a:pt x="0" y="119214"/>
                </a:moveTo>
                <a:lnTo>
                  <a:pt x="6513703" y="119214"/>
                </a:lnTo>
                <a:lnTo>
                  <a:pt x="6513703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900" y="223176"/>
            <a:ext cx="3276600" cy="119380"/>
          </a:xfrm>
          <a:custGeom>
            <a:avLst/>
            <a:gdLst/>
            <a:ahLst/>
            <a:cxnLst/>
            <a:rect l="l" t="t" r="r" b="b"/>
            <a:pathLst>
              <a:path w="3276600" h="119379">
                <a:moveTo>
                  <a:pt x="0" y="119214"/>
                </a:moveTo>
                <a:lnTo>
                  <a:pt x="3276104" y="119214"/>
                </a:lnTo>
                <a:lnTo>
                  <a:pt x="3276104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0766" y="203200"/>
            <a:ext cx="8159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45" dirty="0">
                <a:latin typeface="Arial"/>
                <a:cs typeface="Arial"/>
              </a:rPr>
              <a:t>6/30/16, </a:t>
            </a:r>
            <a:r>
              <a:rPr sz="700" spc="-15" dirty="0">
                <a:latin typeface="Arial"/>
                <a:cs typeface="Arial"/>
              </a:rPr>
              <a:t>11:21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41" y="203200"/>
            <a:ext cx="33026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60" dirty="0">
                <a:latin typeface="Arial"/>
                <a:cs typeface="Arial"/>
              </a:rPr>
              <a:t>4200 </a:t>
            </a:r>
            <a:r>
              <a:rPr sz="700" spc="15" dirty="0">
                <a:latin typeface="Arial"/>
                <a:cs typeface="Arial"/>
              </a:rPr>
              <a:t>W </a:t>
            </a:r>
            <a:r>
              <a:rPr sz="700" spc="30" dirty="0">
                <a:latin typeface="Arial"/>
                <a:cs typeface="Arial"/>
              </a:rPr>
              <a:t>Flying </a:t>
            </a:r>
            <a:r>
              <a:rPr sz="700" spc="35" dirty="0">
                <a:latin typeface="Arial"/>
                <a:cs typeface="Arial"/>
              </a:rPr>
              <a:t>Diamond </a:t>
            </a:r>
            <a:r>
              <a:rPr sz="700" spc="25" dirty="0">
                <a:latin typeface="Arial"/>
                <a:cs typeface="Arial"/>
              </a:rPr>
              <a:t>Dr </a:t>
            </a:r>
            <a:r>
              <a:rPr sz="700" spc="45" dirty="0">
                <a:latin typeface="Arial"/>
                <a:cs typeface="Arial"/>
              </a:rPr>
              <a:t>to </a:t>
            </a:r>
            <a:r>
              <a:rPr sz="700" spc="30" dirty="0">
                <a:latin typeface="Arial"/>
                <a:cs typeface="Arial"/>
              </a:rPr>
              <a:t>Tucson </a:t>
            </a:r>
            <a:r>
              <a:rPr sz="700" spc="35" dirty="0">
                <a:latin typeface="Arial"/>
                <a:cs typeface="Arial"/>
              </a:rPr>
              <a:t>International </a:t>
            </a:r>
            <a:r>
              <a:rPr sz="700" spc="50" dirty="0">
                <a:latin typeface="Arial"/>
                <a:cs typeface="Arial"/>
              </a:rPr>
              <a:t>Airport </a:t>
            </a:r>
            <a:r>
              <a:rPr sz="700" spc="95" dirty="0">
                <a:latin typeface="Arial"/>
                <a:cs typeface="Arial"/>
              </a:rPr>
              <a:t>- </a:t>
            </a:r>
            <a:r>
              <a:rPr sz="700" spc="30" dirty="0">
                <a:latin typeface="Arial"/>
                <a:cs typeface="Arial"/>
              </a:rPr>
              <a:t>Google</a:t>
            </a:r>
            <a:r>
              <a:rPr sz="700" spc="125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Maps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5697220"/>
            <a:ext cx="4351655" cy="556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110"/>
              </a:spcBef>
            </a:pPr>
            <a:r>
              <a:rPr sz="850" spc="-5" dirty="0">
                <a:latin typeface="Arial"/>
                <a:cs typeface="Arial"/>
              </a:rPr>
              <a:t>These </a:t>
            </a:r>
            <a:r>
              <a:rPr sz="850" spc="10" dirty="0">
                <a:latin typeface="Arial"/>
                <a:cs typeface="Arial"/>
              </a:rPr>
              <a:t>directions </a:t>
            </a:r>
            <a:r>
              <a:rPr sz="850" spc="-10" dirty="0">
                <a:latin typeface="Arial"/>
                <a:cs typeface="Arial"/>
              </a:rPr>
              <a:t>are </a:t>
            </a:r>
            <a:r>
              <a:rPr sz="850" spc="25" dirty="0">
                <a:latin typeface="Arial"/>
                <a:cs typeface="Arial"/>
              </a:rPr>
              <a:t>for </a:t>
            </a:r>
            <a:r>
              <a:rPr sz="850" spc="5" dirty="0">
                <a:latin typeface="Arial"/>
                <a:cs typeface="Arial"/>
              </a:rPr>
              <a:t>planning purposes </a:t>
            </a:r>
            <a:r>
              <a:rPr sz="850" spc="-15" dirty="0">
                <a:latin typeface="Arial"/>
                <a:cs typeface="Arial"/>
              </a:rPr>
              <a:t>only. You </a:t>
            </a:r>
            <a:r>
              <a:rPr sz="850" spc="15" dirty="0">
                <a:latin typeface="Arial"/>
                <a:cs typeface="Arial"/>
              </a:rPr>
              <a:t>may </a:t>
            </a:r>
            <a:r>
              <a:rPr sz="850" spc="-10" dirty="0">
                <a:latin typeface="Arial"/>
                <a:cs typeface="Arial"/>
              </a:rPr>
              <a:t>Fnd </a:t>
            </a:r>
            <a:r>
              <a:rPr sz="850" spc="20" dirty="0">
                <a:latin typeface="Arial"/>
                <a:cs typeface="Arial"/>
              </a:rPr>
              <a:t>that </a:t>
            </a:r>
            <a:r>
              <a:rPr sz="850" spc="15" dirty="0">
                <a:latin typeface="Arial"/>
                <a:cs typeface="Arial"/>
              </a:rPr>
              <a:t>construction </a:t>
            </a:r>
            <a:r>
              <a:rPr sz="850" dirty="0">
                <a:latin typeface="Arial"/>
                <a:cs typeface="Arial"/>
              </a:rPr>
              <a:t>projects,  trafFc, </a:t>
            </a:r>
            <a:r>
              <a:rPr sz="850" spc="-10" dirty="0">
                <a:latin typeface="Arial"/>
                <a:cs typeface="Arial"/>
              </a:rPr>
              <a:t>weather, </a:t>
            </a:r>
            <a:r>
              <a:rPr sz="850" spc="15" dirty="0">
                <a:latin typeface="Arial"/>
                <a:cs typeface="Arial"/>
              </a:rPr>
              <a:t>or </a:t>
            </a:r>
            <a:r>
              <a:rPr sz="850" spc="10" dirty="0">
                <a:latin typeface="Arial"/>
                <a:cs typeface="Arial"/>
              </a:rPr>
              <a:t>other </a:t>
            </a:r>
            <a:r>
              <a:rPr sz="850" dirty="0">
                <a:latin typeface="Arial"/>
                <a:cs typeface="Arial"/>
              </a:rPr>
              <a:t>events </a:t>
            </a:r>
            <a:r>
              <a:rPr sz="850" spc="15" dirty="0">
                <a:latin typeface="Arial"/>
                <a:cs typeface="Arial"/>
              </a:rPr>
              <a:t>may </a:t>
            </a:r>
            <a:r>
              <a:rPr sz="850" spc="5" dirty="0">
                <a:latin typeface="Arial"/>
                <a:cs typeface="Arial"/>
              </a:rPr>
              <a:t>cause </a:t>
            </a:r>
            <a:r>
              <a:rPr sz="850" spc="15" dirty="0">
                <a:latin typeface="Arial"/>
                <a:cs typeface="Arial"/>
              </a:rPr>
              <a:t>conditions </a:t>
            </a:r>
            <a:r>
              <a:rPr sz="850" spc="25" dirty="0">
                <a:latin typeface="Arial"/>
                <a:cs typeface="Arial"/>
              </a:rPr>
              <a:t>to </a:t>
            </a:r>
            <a:r>
              <a:rPr sz="850" spc="15" dirty="0">
                <a:latin typeface="Arial"/>
                <a:cs typeface="Arial"/>
              </a:rPr>
              <a:t>differ </a:t>
            </a:r>
            <a:r>
              <a:rPr sz="850" spc="35" dirty="0">
                <a:latin typeface="Arial"/>
                <a:cs typeface="Arial"/>
              </a:rPr>
              <a:t>from </a:t>
            </a:r>
            <a:r>
              <a:rPr sz="850" spc="10" dirty="0">
                <a:latin typeface="Arial"/>
                <a:cs typeface="Arial"/>
              </a:rPr>
              <a:t>the </a:t>
            </a:r>
            <a:r>
              <a:rPr sz="850" spc="25" dirty="0">
                <a:latin typeface="Arial"/>
                <a:cs typeface="Arial"/>
              </a:rPr>
              <a:t>map </a:t>
            </a:r>
            <a:r>
              <a:rPr sz="850" spc="-5" dirty="0">
                <a:latin typeface="Arial"/>
                <a:cs typeface="Arial"/>
              </a:rPr>
              <a:t>results, </a:t>
            </a:r>
            <a:r>
              <a:rPr sz="850" spc="5" dirty="0">
                <a:latin typeface="Arial"/>
                <a:cs typeface="Arial"/>
              </a:rPr>
              <a:t>and  </a:t>
            </a:r>
            <a:r>
              <a:rPr sz="850" dirty="0">
                <a:latin typeface="Arial"/>
                <a:cs typeface="Arial"/>
              </a:rPr>
              <a:t>you</a:t>
            </a:r>
            <a:r>
              <a:rPr sz="850" spc="-25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should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plan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your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route</a:t>
            </a:r>
            <a:r>
              <a:rPr sz="850" spc="-25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accordingly.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-15" dirty="0">
                <a:latin typeface="Arial"/>
                <a:cs typeface="Arial"/>
              </a:rPr>
              <a:t>You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35" dirty="0">
                <a:latin typeface="Arial"/>
                <a:cs typeface="Arial"/>
              </a:rPr>
              <a:t>must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-5" dirty="0">
                <a:latin typeface="Arial"/>
                <a:cs typeface="Arial"/>
              </a:rPr>
              <a:t>obey</a:t>
            </a:r>
            <a:r>
              <a:rPr sz="850" spc="-25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all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signs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or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10" dirty="0">
                <a:latin typeface="Arial"/>
                <a:cs typeface="Arial"/>
              </a:rPr>
              <a:t>notices</a:t>
            </a:r>
            <a:r>
              <a:rPr sz="850" spc="-25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regarding</a:t>
            </a:r>
            <a:r>
              <a:rPr sz="850" spc="-20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your  route.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380" y="698500"/>
            <a:ext cx="33248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dirty="0">
                <a:latin typeface="Arial"/>
                <a:cs typeface="Arial"/>
              </a:rPr>
              <a:t>6.	</a:t>
            </a:r>
            <a:r>
              <a:rPr sz="1100" spc="-25" dirty="0">
                <a:latin typeface="Arial"/>
                <a:cs typeface="Arial"/>
              </a:rPr>
              <a:t>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left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lane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take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Interstate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10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ramp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959" y="701040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300" y="1348740"/>
            <a:ext cx="523430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latin typeface="Trebuchet MS"/>
                <a:cs typeface="Trebuchet MS"/>
              </a:rPr>
              <a:t>Follow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I-10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E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to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Kino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Pkwy/South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Kino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Pkwy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</a:t>
            </a:r>
            <a:r>
              <a:rPr sz="1100" spc="-4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Tucson.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5" dirty="0">
                <a:latin typeface="Trebuchet MS"/>
                <a:cs typeface="Trebuchet MS"/>
              </a:rPr>
              <a:t>Take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exit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65" dirty="0">
                <a:latin typeface="Trebuchet MS"/>
                <a:cs typeface="Trebuchet MS"/>
              </a:rPr>
              <a:t>263A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from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I-10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380" y="1765300"/>
            <a:ext cx="140144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dirty="0">
                <a:latin typeface="Arial"/>
                <a:cs typeface="Arial"/>
              </a:rPr>
              <a:t>7.	</a:t>
            </a:r>
            <a:r>
              <a:rPr sz="1100" spc="5" dirty="0">
                <a:latin typeface="Arial"/>
                <a:cs typeface="Arial"/>
              </a:rPr>
              <a:t>Merge </a:t>
            </a:r>
            <a:r>
              <a:rPr sz="1100" spc="20" dirty="0">
                <a:latin typeface="Arial"/>
                <a:cs typeface="Arial"/>
              </a:rPr>
              <a:t>onto </a:t>
            </a:r>
            <a:r>
              <a:rPr sz="1100" spc="-10" dirty="0">
                <a:latin typeface="Arial"/>
                <a:cs typeface="Arial"/>
              </a:rPr>
              <a:t>I-10</a:t>
            </a:r>
            <a:r>
              <a:rPr sz="1100" spc="-175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1959" y="1767839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4380" y="2212340"/>
            <a:ext cx="40455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dirty="0">
                <a:latin typeface="Arial"/>
                <a:cs typeface="Arial"/>
              </a:rPr>
              <a:t>8.	</a:t>
            </a:r>
            <a:r>
              <a:rPr sz="1100" spc="-25" dirty="0">
                <a:latin typeface="Arial"/>
                <a:cs typeface="Arial"/>
              </a:rPr>
              <a:t>Take </a:t>
            </a:r>
            <a:r>
              <a:rPr sz="1100" spc="15" dirty="0">
                <a:latin typeface="Arial"/>
                <a:cs typeface="Arial"/>
              </a:rPr>
              <a:t>exit </a:t>
            </a:r>
            <a:r>
              <a:rPr sz="1100" spc="10" dirty="0">
                <a:latin typeface="Arial"/>
                <a:cs typeface="Arial"/>
              </a:rPr>
              <a:t>263A </a:t>
            </a:r>
            <a:r>
              <a:rPr sz="1100" spc="40" dirty="0">
                <a:latin typeface="Arial"/>
                <a:cs typeface="Arial"/>
              </a:rPr>
              <a:t>for</a:t>
            </a:r>
            <a:r>
              <a:rPr sz="1100" spc="-204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Kino </a:t>
            </a:r>
            <a:r>
              <a:rPr sz="1100" dirty="0">
                <a:latin typeface="Arial"/>
                <a:cs typeface="Arial"/>
              </a:rPr>
              <a:t>Pkwy </a:t>
            </a:r>
            <a:r>
              <a:rPr sz="1100" spc="-70" dirty="0">
                <a:latin typeface="Arial"/>
                <a:cs typeface="Arial"/>
              </a:rPr>
              <a:t>S </a:t>
            </a:r>
            <a:r>
              <a:rPr sz="1100" spc="15" dirty="0">
                <a:latin typeface="Arial"/>
                <a:cs typeface="Arial"/>
              </a:rPr>
              <a:t>toward </a:t>
            </a:r>
            <a:r>
              <a:rPr sz="1100" dirty="0">
                <a:latin typeface="Arial"/>
                <a:cs typeface="Arial"/>
              </a:rPr>
              <a:t>Tucson </a:t>
            </a:r>
            <a:r>
              <a:rPr sz="1100" spc="15" dirty="0">
                <a:latin typeface="Arial"/>
                <a:cs typeface="Arial"/>
              </a:rPr>
              <a:t>International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1959" y="2214892"/>
            <a:ext cx="162559" cy="162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8300" y="2862579"/>
            <a:ext cx="3206115" cy="612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latin typeface="Trebuchet MS"/>
                <a:cs typeface="Trebuchet MS"/>
              </a:rPr>
              <a:t>Drive </a:t>
            </a:r>
            <a:r>
              <a:rPr sz="1100" spc="-20" dirty="0">
                <a:latin typeface="Trebuchet MS"/>
                <a:cs typeface="Trebuchet MS"/>
              </a:rPr>
              <a:t>to </a:t>
            </a:r>
            <a:r>
              <a:rPr sz="1100" spc="145" dirty="0">
                <a:latin typeface="Trebuchet MS"/>
                <a:cs typeface="Trebuchet MS"/>
              </a:rPr>
              <a:t>S</a:t>
            </a:r>
            <a:r>
              <a:rPr sz="1100" spc="-24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Tucson </a:t>
            </a:r>
            <a:r>
              <a:rPr sz="1100" spc="15" dirty="0">
                <a:latin typeface="Trebuchet MS"/>
                <a:cs typeface="Trebuchet MS"/>
              </a:rPr>
              <a:t>Blvd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tabLst>
                <a:tab pos="662940" algn="l"/>
              </a:tabLst>
            </a:pPr>
            <a:r>
              <a:rPr sz="1100" dirty="0">
                <a:latin typeface="Arial"/>
                <a:cs typeface="Arial"/>
              </a:rPr>
              <a:t>9.	</a:t>
            </a:r>
            <a:r>
              <a:rPr sz="1100" spc="5" dirty="0">
                <a:latin typeface="Arial"/>
                <a:cs typeface="Arial"/>
              </a:rPr>
              <a:t>Merge </a:t>
            </a:r>
            <a:r>
              <a:rPr sz="1100" spc="20" dirty="0">
                <a:latin typeface="Arial"/>
                <a:cs typeface="Arial"/>
              </a:rPr>
              <a:t>onto </a:t>
            </a:r>
            <a:r>
              <a:rPr sz="1100" spc="5" dirty="0">
                <a:latin typeface="Arial"/>
                <a:cs typeface="Arial"/>
              </a:rPr>
              <a:t>Kino </a:t>
            </a:r>
            <a:r>
              <a:rPr sz="1100" spc="20" dirty="0">
                <a:latin typeface="Arial"/>
                <a:cs typeface="Arial"/>
              </a:rPr>
              <a:t>Pkwy/South</a:t>
            </a:r>
            <a:r>
              <a:rPr sz="1100" spc="-2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Kino </a:t>
            </a:r>
            <a:r>
              <a:rPr sz="1100" dirty="0">
                <a:latin typeface="Arial"/>
                <a:cs typeface="Arial"/>
              </a:rPr>
              <a:t>Pkwy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1959" y="3281692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4380" y="3726179"/>
            <a:ext cx="21532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7505" algn="l"/>
              </a:tabLst>
            </a:pPr>
            <a:r>
              <a:rPr sz="1100" spc="5" dirty="0">
                <a:latin typeface="Arial"/>
                <a:cs typeface="Arial"/>
              </a:rPr>
              <a:t>10.	</a:t>
            </a:r>
            <a:r>
              <a:rPr sz="1100" spc="-10" dirty="0">
                <a:latin typeface="Arial"/>
                <a:cs typeface="Arial"/>
              </a:rPr>
              <a:t>Turn </a:t>
            </a:r>
            <a:r>
              <a:rPr sz="1100" spc="35" dirty="0">
                <a:latin typeface="Arial"/>
                <a:cs typeface="Arial"/>
              </a:rPr>
              <a:t>left </a:t>
            </a:r>
            <a:r>
              <a:rPr sz="1100" spc="25" dirty="0">
                <a:latin typeface="Arial"/>
                <a:cs typeface="Arial"/>
              </a:rPr>
              <a:t>onto </a:t>
            </a:r>
            <a:r>
              <a:rPr sz="1100" spc="-100" dirty="0">
                <a:latin typeface="Arial"/>
                <a:cs typeface="Arial"/>
              </a:rPr>
              <a:t>E </a:t>
            </a:r>
            <a:r>
              <a:rPr sz="1100" spc="-5" dirty="0">
                <a:latin typeface="Arial"/>
                <a:cs typeface="Arial"/>
              </a:rPr>
              <a:t>Benson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Hwy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959" y="3728720"/>
            <a:ext cx="162559" cy="16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4380" y="4173219"/>
            <a:ext cx="26993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8140" algn="l"/>
              </a:tabLst>
            </a:pPr>
            <a:r>
              <a:rPr sz="1100" spc="5" dirty="0">
                <a:latin typeface="Arial"/>
                <a:cs typeface="Arial"/>
              </a:rPr>
              <a:t>11.	Continue </a:t>
            </a:r>
            <a:r>
              <a:rPr sz="1100" spc="20" dirty="0">
                <a:latin typeface="Arial"/>
                <a:cs typeface="Arial"/>
              </a:rPr>
              <a:t>straight onto </a:t>
            </a:r>
            <a:r>
              <a:rPr sz="1100" spc="-70" dirty="0">
                <a:latin typeface="Arial"/>
                <a:cs typeface="Arial"/>
              </a:rPr>
              <a:t>S </a:t>
            </a:r>
            <a:r>
              <a:rPr sz="1100" spc="5" dirty="0">
                <a:latin typeface="Arial"/>
                <a:cs typeface="Arial"/>
              </a:rPr>
              <a:t>Tucson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Blvd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1959" y="4175785"/>
            <a:ext cx="162559" cy="162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8300" y="4840497"/>
            <a:ext cx="2854960" cy="4616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450" spc="-15" dirty="0">
                <a:latin typeface="Arial"/>
                <a:cs typeface="Arial"/>
              </a:rPr>
              <a:t>Tucson </a:t>
            </a:r>
            <a:r>
              <a:rPr sz="1450" spc="5" dirty="0">
                <a:latin typeface="Arial"/>
                <a:cs typeface="Arial"/>
              </a:rPr>
              <a:t>International</a:t>
            </a:r>
            <a:r>
              <a:rPr sz="1450" spc="-9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Airport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spc="-15" dirty="0">
                <a:latin typeface="Arial"/>
                <a:cs typeface="Arial"/>
              </a:rPr>
              <a:t>7250 </a:t>
            </a:r>
            <a:r>
              <a:rPr sz="1050" spc="-20" dirty="0">
                <a:latin typeface="Arial"/>
                <a:cs typeface="Arial"/>
              </a:rPr>
              <a:t>South Tucson </a:t>
            </a:r>
            <a:r>
              <a:rPr sz="1050" spc="-35" dirty="0">
                <a:latin typeface="Arial"/>
                <a:cs typeface="Arial"/>
              </a:rPr>
              <a:t>Boulevard, </a:t>
            </a:r>
            <a:r>
              <a:rPr sz="1050" spc="-30" dirty="0">
                <a:latin typeface="Arial"/>
                <a:cs typeface="Arial"/>
              </a:rPr>
              <a:t>Tucson, </a:t>
            </a:r>
            <a:r>
              <a:rPr sz="1050" spc="-40" dirty="0">
                <a:latin typeface="Arial"/>
                <a:cs typeface="Arial"/>
              </a:rPr>
              <a:t>AZ</a:t>
            </a:r>
            <a:r>
              <a:rPr sz="1050" spc="-12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85756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7080" y="59435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76757" y="505459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0.1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7080" y="104140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6757" y="952499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0.3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1000" y="1661160"/>
            <a:ext cx="6156960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59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79069" y="1572259"/>
            <a:ext cx="8255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10" dirty="0">
                <a:solidFill>
                  <a:srgbClr val="2C2C2C"/>
                </a:solidFill>
                <a:latin typeface="Arial"/>
                <a:cs typeface="Arial"/>
              </a:rPr>
              <a:t>16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min </a:t>
            </a:r>
            <a:r>
              <a:rPr sz="850" dirty="0">
                <a:solidFill>
                  <a:srgbClr val="2C2C2C"/>
                </a:solidFill>
                <a:latin typeface="Arial"/>
                <a:cs typeface="Arial"/>
              </a:rPr>
              <a:t>(17.4</a:t>
            </a:r>
            <a:r>
              <a:rPr sz="850" spc="-18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mi)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7080" y="2108200"/>
            <a:ext cx="6207760" cy="0"/>
          </a:xfrm>
          <a:custGeom>
            <a:avLst/>
            <a:gdLst/>
            <a:ahLst/>
            <a:cxnLst/>
            <a:rect l="l" t="t" r="r" b="b"/>
            <a:pathLst>
              <a:path w="6207759">
                <a:moveTo>
                  <a:pt x="0" y="0"/>
                </a:moveTo>
                <a:lnTo>
                  <a:pt x="620776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14844" y="2019299"/>
            <a:ext cx="3892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dirty="0">
                <a:solidFill>
                  <a:srgbClr val="2C2C2C"/>
                </a:solidFill>
                <a:latin typeface="Arial"/>
                <a:cs typeface="Arial"/>
              </a:rPr>
              <a:t>16.8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7080" y="255523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76757" y="2466339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0.6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1000" y="3175000"/>
            <a:ext cx="6289040" cy="0"/>
          </a:xfrm>
          <a:custGeom>
            <a:avLst/>
            <a:gdLst/>
            <a:ahLst/>
            <a:cxnLst/>
            <a:rect l="l" t="t" r="r" b="b"/>
            <a:pathLst>
              <a:path w="6289040">
                <a:moveTo>
                  <a:pt x="0" y="0"/>
                </a:moveTo>
                <a:lnTo>
                  <a:pt x="628904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03059" y="3086099"/>
            <a:ext cx="70167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2C2C2C"/>
                </a:solidFill>
                <a:latin typeface="Arial"/>
                <a:cs typeface="Arial"/>
              </a:rPr>
              <a:t>7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min</a:t>
            </a:r>
            <a:r>
              <a:rPr sz="850" spc="-150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(3.7 </a:t>
            </a:r>
            <a:r>
              <a:rPr sz="850" spc="25" dirty="0">
                <a:solidFill>
                  <a:srgbClr val="2C2C2C"/>
                </a:solidFill>
                <a:latin typeface="Arial"/>
                <a:cs typeface="Arial"/>
              </a:rPr>
              <a:t>mi)</a:t>
            </a:r>
            <a:endParaRPr sz="8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7080" y="362204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076757" y="3533140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0.3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7080" y="406907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76757" y="3980180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0.6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7080" y="451612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076757" y="4427220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2C2C2C"/>
                </a:solidFill>
                <a:latin typeface="Arial"/>
                <a:cs typeface="Arial"/>
              </a:rPr>
              <a:t>2.7</a:t>
            </a:r>
            <a:r>
              <a:rPr sz="850" spc="-8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50" spc="35" dirty="0">
                <a:solidFill>
                  <a:srgbClr val="2C2C2C"/>
                </a:solidFill>
                <a:latin typeface="Arial"/>
                <a:cs typeface="Arial"/>
              </a:rPr>
              <a:t>mi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5900" y="9430677"/>
            <a:ext cx="6513830" cy="119380"/>
          </a:xfrm>
          <a:custGeom>
            <a:avLst/>
            <a:gdLst/>
            <a:ahLst/>
            <a:cxnLst/>
            <a:rect l="l" t="t" r="r" b="b"/>
            <a:pathLst>
              <a:path w="6513830" h="119379">
                <a:moveTo>
                  <a:pt x="0" y="119214"/>
                </a:moveTo>
                <a:lnTo>
                  <a:pt x="6513703" y="119214"/>
                </a:lnTo>
                <a:lnTo>
                  <a:pt x="6513703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89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48767"/>
            <a:ext cx="7766304" cy="10009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739" y="888060"/>
            <a:ext cx="5425440" cy="205740"/>
          </a:xfrm>
          <a:custGeom>
            <a:avLst/>
            <a:gdLst/>
            <a:ahLst/>
            <a:cxnLst/>
            <a:rect l="l" t="t" r="r" b="b"/>
            <a:pathLst>
              <a:path w="5425440" h="205740">
                <a:moveTo>
                  <a:pt x="0" y="205270"/>
                </a:moveTo>
                <a:lnTo>
                  <a:pt x="5425059" y="205270"/>
                </a:lnTo>
                <a:lnTo>
                  <a:pt x="5425059" y="0"/>
                </a:lnTo>
                <a:lnTo>
                  <a:pt x="0" y="0"/>
                </a:lnTo>
                <a:lnTo>
                  <a:pt x="0" y="205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079" y="3439299"/>
            <a:ext cx="5835650" cy="176530"/>
          </a:xfrm>
          <a:custGeom>
            <a:avLst/>
            <a:gdLst/>
            <a:ahLst/>
            <a:cxnLst/>
            <a:rect l="l" t="t" r="r" b="b"/>
            <a:pathLst>
              <a:path w="5835650" h="176529">
                <a:moveTo>
                  <a:pt x="0" y="175945"/>
                </a:moveTo>
                <a:lnTo>
                  <a:pt x="5835611" y="175945"/>
                </a:lnTo>
                <a:lnTo>
                  <a:pt x="5835611" y="0"/>
                </a:lnTo>
                <a:lnTo>
                  <a:pt x="0" y="0"/>
                </a:lnTo>
                <a:lnTo>
                  <a:pt x="0" y="1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0079" y="4216400"/>
            <a:ext cx="5865495" cy="367030"/>
          </a:xfrm>
          <a:custGeom>
            <a:avLst/>
            <a:gdLst/>
            <a:ahLst/>
            <a:cxnLst/>
            <a:rect l="l" t="t" r="r" b="b"/>
            <a:pathLst>
              <a:path w="5865495" h="367029">
                <a:moveTo>
                  <a:pt x="0" y="366560"/>
                </a:moveTo>
                <a:lnTo>
                  <a:pt x="5864936" y="366560"/>
                </a:lnTo>
                <a:lnTo>
                  <a:pt x="5864936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972" y="9436193"/>
            <a:ext cx="4824095" cy="205740"/>
          </a:xfrm>
          <a:custGeom>
            <a:avLst/>
            <a:gdLst/>
            <a:ahLst/>
            <a:cxnLst/>
            <a:rect l="l" t="t" r="r" b="b"/>
            <a:pathLst>
              <a:path w="4824095" h="205740">
                <a:moveTo>
                  <a:pt x="0" y="205270"/>
                </a:moveTo>
                <a:lnTo>
                  <a:pt x="4823904" y="205270"/>
                </a:lnTo>
                <a:lnTo>
                  <a:pt x="4823904" y="0"/>
                </a:lnTo>
                <a:lnTo>
                  <a:pt x="0" y="0"/>
                </a:lnTo>
                <a:lnTo>
                  <a:pt x="0" y="205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90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20" y="685800"/>
            <a:ext cx="2729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American Airlines</a:t>
            </a:r>
            <a:r>
              <a:rPr sz="800" b="1" spc="95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no-reply@notify.email.aa.com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trip confirmation-ZVRCEN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24MAR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9, 2019 at 7:01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5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369060"/>
            <a:ext cx="6400800" cy="193040"/>
          </a:xfrm>
          <a:custGeom>
            <a:avLst/>
            <a:gdLst/>
            <a:ahLst/>
            <a:cxnLst/>
            <a:rect l="l" t="t" r="r" b="b"/>
            <a:pathLst>
              <a:path w="6400800" h="193040">
                <a:moveTo>
                  <a:pt x="0" y="193041"/>
                </a:moveTo>
                <a:lnTo>
                  <a:pt x="6400800" y="193041"/>
                </a:lnTo>
                <a:lnTo>
                  <a:pt x="6400800" y="0"/>
                </a:lnTo>
                <a:lnTo>
                  <a:pt x="0" y="0"/>
                </a:lnTo>
                <a:lnTo>
                  <a:pt x="0" y="193041"/>
                </a:lnTo>
                <a:close/>
              </a:path>
            </a:pathLst>
          </a:custGeom>
          <a:solidFill>
            <a:srgbClr val="F5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6" y="4631690"/>
            <a:ext cx="6096635" cy="4740910"/>
          </a:xfrm>
          <a:custGeom>
            <a:avLst/>
            <a:gdLst/>
            <a:ahLst/>
            <a:cxnLst/>
            <a:rect l="l" t="t" r="r" b="b"/>
            <a:pathLst>
              <a:path w="6096634" h="4740909">
                <a:moveTo>
                  <a:pt x="0" y="4740910"/>
                </a:moveTo>
                <a:lnTo>
                  <a:pt x="6096012" y="4740910"/>
                </a:lnTo>
                <a:lnTo>
                  <a:pt x="6096012" y="0"/>
                </a:lnTo>
                <a:lnTo>
                  <a:pt x="0" y="0"/>
                </a:lnTo>
                <a:lnTo>
                  <a:pt x="0" y="474091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196" y="4448809"/>
            <a:ext cx="3317875" cy="182880"/>
          </a:xfrm>
          <a:custGeom>
            <a:avLst/>
            <a:gdLst/>
            <a:ahLst/>
            <a:cxnLst/>
            <a:rect l="l" t="t" r="r" b="b"/>
            <a:pathLst>
              <a:path w="3317875" h="182879">
                <a:moveTo>
                  <a:pt x="0" y="182880"/>
                </a:moveTo>
                <a:lnTo>
                  <a:pt x="3317502" y="182880"/>
                </a:lnTo>
                <a:lnTo>
                  <a:pt x="331750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196" y="1572260"/>
            <a:ext cx="6096635" cy="2876550"/>
          </a:xfrm>
          <a:custGeom>
            <a:avLst/>
            <a:gdLst/>
            <a:ahLst/>
            <a:cxnLst/>
            <a:rect l="l" t="t" r="r" b="b"/>
            <a:pathLst>
              <a:path w="6096634" h="2876550">
                <a:moveTo>
                  <a:pt x="0" y="2876550"/>
                </a:moveTo>
                <a:lnTo>
                  <a:pt x="6096012" y="2876550"/>
                </a:lnTo>
                <a:lnTo>
                  <a:pt x="6096012" y="0"/>
                </a:lnTo>
                <a:lnTo>
                  <a:pt x="0" y="0"/>
                </a:lnTo>
                <a:lnTo>
                  <a:pt x="0" y="28765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7530" y="4448949"/>
            <a:ext cx="2026920" cy="182880"/>
          </a:xfrm>
          <a:custGeom>
            <a:avLst/>
            <a:gdLst/>
            <a:ahLst/>
            <a:cxnLst/>
            <a:rect l="l" t="t" r="r" b="b"/>
            <a:pathLst>
              <a:path w="2026920" h="182879">
                <a:moveTo>
                  <a:pt x="2026678" y="0"/>
                </a:moveTo>
                <a:lnTo>
                  <a:pt x="0" y="0"/>
                </a:lnTo>
                <a:lnTo>
                  <a:pt x="3" y="182880"/>
                </a:lnTo>
                <a:lnTo>
                  <a:pt x="2026678" y="182880"/>
                </a:lnTo>
                <a:lnTo>
                  <a:pt x="2026678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919" y="2207272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547" y="0"/>
                </a:lnTo>
              </a:path>
            </a:pathLst>
          </a:custGeom>
          <a:ln w="10159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0919" y="2679700"/>
            <a:ext cx="5750547" cy="145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19" y="5590565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547" y="0"/>
                </a:lnTo>
              </a:path>
            </a:pathLst>
          </a:custGeom>
          <a:ln w="10160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3019" y="2392679"/>
            <a:ext cx="159575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Hello Roberto</a:t>
            </a:r>
            <a:r>
              <a:rPr sz="1100" spc="-50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6495A"/>
                </a:solidFill>
                <a:latin typeface="Arial"/>
                <a:cs typeface="Arial"/>
              </a:rPr>
              <a:t>Villasenor!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86883" y="2392679"/>
            <a:ext cx="128333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Issued: </a:t>
            </a: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Mar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9,</a:t>
            </a:r>
            <a:r>
              <a:rPr sz="1100" spc="-55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81400" y="2872739"/>
            <a:ext cx="6096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65795" y="3642359"/>
            <a:ext cx="404114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5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150" dirty="0">
                <a:solidFill>
                  <a:srgbClr val="FFFFFF"/>
                </a:solidFill>
                <a:latin typeface="Arial"/>
                <a:cs typeface="Arial"/>
              </a:rPr>
              <a:t>trip confirmation and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FFFFF"/>
                </a:solidFill>
                <a:latin typeface="Arial"/>
                <a:cs typeface="Arial"/>
              </a:rPr>
              <a:t>receipt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1400" y="4904740"/>
            <a:ext cx="3149600" cy="345440"/>
          </a:xfrm>
          <a:custGeom>
            <a:avLst/>
            <a:gdLst/>
            <a:ahLst/>
            <a:cxnLst/>
            <a:rect l="l" t="t" r="r" b="b"/>
            <a:pathLst>
              <a:path w="3149600" h="345439">
                <a:moveTo>
                  <a:pt x="3119146" y="0"/>
                </a:moveTo>
                <a:lnTo>
                  <a:pt x="30454" y="0"/>
                </a:lnTo>
                <a:lnTo>
                  <a:pt x="18607" y="2398"/>
                </a:lnTo>
                <a:lnTo>
                  <a:pt x="8926" y="8936"/>
                </a:lnTo>
                <a:lnTo>
                  <a:pt x="2395" y="18629"/>
                </a:lnTo>
                <a:lnTo>
                  <a:pt x="0" y="30492"/>
                </a:lnTo>
                <a:lnTo>
                  <a:pt x="0" y="314947"/>
                </a:lnTo>
                <a:lnTo>
                  <a:pt x="2395" y="326821"/>
                </a:lnTo>
                <a:lnTo>
                  <a:pt x="8926" y="336513"/>
                </a:lnTo>
                <a:lnTo>
                  <a:pt x="18607" y="343045"/>
                </a:lnTo>
                <a:lnTo>
                  <a:pt x="30454" y="345440"/>
                </a:lnTo>
                <a:lnTo>
                  <a:pt x="3119146" y="345440"/>
                </a:lnTo>
                <a:lnTo>
                  <a:pt x="3130998" y="343045"/>
                </a:lnTo>
                <a:lnTo>
                  <a:pt x="3140678" y="336513"/>
                </a:lnTo>
                <a:lnTo>
                  <a:pt x="3141509" y="335280"/>
                </a:lnTo>
                <a:lnTo>
                  <a:pt x="30480" y="335280"/>
                </a:lnTo>
                <a:lnTo>
                  <a:pt x="22576" y="333681"/>
                </a:lnTo>
                <a:lnTo>
                  <a:pt x="16121" y="329323"/>
                </a:lnTo>
                <a:lnTo>
                  <a:pt x="11768" y="322860"/>
                </a:lnTo>
                <a:lnTo>
                  <a:pt x="10172" y="314947"/>
                </a:lnTo>
                <a:lnTo>
                  <a:pt x="10172" y="30492"/>
                </a:lnTo>
                <a:lnTo>
                  <a:pt x="11768" y="22579"/>
                </a:lnTo>
                <a:lnTo>
                  <a:pt x="16121" y="16116"/>
                </a:lnTo>
                <a:lnTo>
                  <a:pt x="22576" y="11758"/>
                </a:lnTo>
                <a:lnTo>
                  <a:pt x="30480" y="10160"/>
                </a:lnTo>
                <a:lnTo>
                  <a:pt x="3141502" y="10160"/>
                </a:lnTo>
                <a:lnTo>
                  <a:pt x="3140678" y="8936"/>
                </a:lnTo>
                <a:lnTo>
                  <a:pt x="3130998" y="2398"/>
                </a:lnTo>
                <a:lnTo>
                  <a:pt x="3119146" y="0"/>
                </a:lnTo>
                <a:close/>
              </a:path>
              <a:path w="3149600" h="345439">
                <a:moveTo>
                  <a:pt x="3141502" y="10160"/>
                </a:moveTo>
                <a:lnTo>
                  <a:pt x="3119132" y="10160"/>
                </a:lnTo>
                <a:lnTo>
                  <a:pt x="3127036" y="11758"/>
                </a:lnTo>
                <a:lnTo>
                  <a:pt x="3133491" y="16116"/>
                </a:lnTo>
                <a:lnTo>
                  <a:pt x="3137843" y="22579"/>
                </a:lnTo>
                <a:lnTo>
                  <a:pt x="3139440" y="30492"/>
                </a:lnTo>
                <a:lnTo>
                  <a:pt x="3139440" y="314947"/>
                </a:lnTo>
                <a:lnTo>
                  <a:pt x="3137843" y="322860"/>
                </a:lnTo>
                <a:lnTo>
                  <a:pt x="3133491" y="329323"/>
                </a:lnTo>
                <a:lnTo>
                  <a:pt x="3127036" y="333681"/>
                </a:lnTo>
                <a:lnTo>
                  <a:pt x="3119132" y="335280"/>
                </a:lnTo>
                <a:lnTo>
                  <a:pt x="3141509" y="335280"/>
                </a:lnTo>
                <a:lnTo>
                  <a:pt x="3147206" y="326821"/>
                </a:lnTo>
                <a:lnTo>
                  <a:pt x="3149600" y="314947"/>
                </a:lnTo>
                <a:lnTo>
                  <a:pt x="3149600" y="30492"/>
                </a:lnTo>
                <a:lnTo>
                  <a:pt x="3147206" y="18629"/>
                </a:lnTo>
                <a:lnTo>
                  <a:pt x="3141502" y="10160"/>
                </a:lnTo>
                <a:close/>
              </a:path>
            </a:pathLst>
          </a:custGeom>
          <a:solidFill>
            <a:srgbClr val="0061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52127" y="4394200"/>
            <a:ext cx="1709420" cy="779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0A0A0A"/>
                </a:solidFill>
                <a:latin typeface="Arial"/>
                <a:cs typeface="Arial"/>
              </a:rPr>
              <a:t>Record</a:t>
            </a:r>
            <a:r>
              <a:rPr sz="1450" spc="-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0A0A0A"/>
                </a:solidFill>
                <a:latin typeface="Arial"/>
                <a:cs typeface="Arial"/>
              </a:rPr>
              <a:t>locator: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  <a:spcBef>
                <a:spcPts val="1090"/>
              </a:spcBef>
            </a:pPr>
            <a:r>
              <a:rPr sz="1250" spc="15" dirty="0">
                <a:solidFill>
                  <a:srgbClr val="0061AB"/>
                </a:solidFill>
                <a:latin typeface="Arial"/>
                <a:cs typeface="Arial"/>
              </a:rPr>
              <a:t>Manage </a:t>
            </a:r>
            <a:r>
              <a:rPr sz="1250" spc="-20" dirty="0">
                <a:solidFill>
                  <a:srgbClr val="0061AB"/>
                </a:solidFill>
                <a:latin typeface="Arial"/>
                <a:cs typeface="Arial"/>
              </a:rPr>
              <a:t>Your</a:t>
            </a:r>
            <a:r>
              <a:rPr sz="1250" spc="-65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0061AB"/>
                </a:solidFill>
                <a:latin typeface="Arial"/>
                <a:cs typeface="Arial"/>
              </a:rPr>
              <a:t>Trip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5719" y="1775460"/>
            <a:ext cx="2052320" cy="314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92520" y="1775460"/>
            <a:ext cx="264160" cy="314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03019" y="5887720"/>
            <a:ext cx="23348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5" dirty="0">
                <a:solidFill>
                  <a:srgbClr val="0061AB"/>
                </a:solidFill>
                <a:latin typeface="Arial"/>
                <a:cs typeface="Arial"/>
              </a:rPr>
              <a:t>Sunday, </a:t>
            </a:r>
            <a:r>
              <a:rPr sz="1650" spc="15" dirty="0">
                <a:solidFill>
                  <a:srgbClr val="0061AB"/>
                </a:solidFill>
                <a:latin typeface="Arial"/>
                <a:cs typeface="Arial"/>
              </a:rPr>
              <a:t>March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24,</a:t>
            </a:r>
            <a:r>
              <a:rPr sz="1650" spc="-55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2019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56839" y="6631940"/>
            <a:ext cx="264160" cy="20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23339" y="6416040"/>
            <a:ext cx="233807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990089" algn="l"/>
              </a:tabLst>
            </a:pP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TUS	PHX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3339" y="6608064"/>
            <a:ext cx="879475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5:54</a:t>
            </a:r>
            <a:r>
              <a:rPr sz="2150" spc="-8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-10" dirty="0">
                <a:solidFill>
                  <a:srgbClr val="627A88"/>
                </a:solidFill>
                <a:latin typeface="Arial"/>
                <a:cs typeface="Arial"/>
              </a:rPr>
              <a:t>Tucson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1250" y="6608064"/>
            <a:ext cx="879475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6:48</a:t>
            </a:r>
            <a:r>
              <a:rPr sz="2150" spc="-8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Phoenix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180" y="7299959"/>
            <a:ext cx="3192780" cy="3346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5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5865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OPERATED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BY MESA AIRLINES AS AMERICAN</a:t>
            </a:r>
            <a:r>
              <a:rPr sz="950" spc="-120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EAGLE.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54904" y="6414008"/>
            <a:ext cx="1271270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12F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</a:t>
            </a:r>
            <a:r>
              <a:rPr sz="1100" spc="-3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(L)  Meals: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3339" y="7950200"/>
            <a:ext cx="36004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PHX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67000" y="8166100"/>
            <a:ext cx="264160" cy="20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12629" y="7950200"/>
            <a:ext cx="33274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5" dirty="0">
                <a:solidFill>
                  <a:srgbClr val="36495A"/>
                </a:solidFill>
                <a:latin typeface="Arial"/>
                <a:cs typeface="Arial"/>
              </a:rPr>
              <a:t>BWI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3339" y="8142223"/>
            <a:ext cx="879475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8:47</a:t>
            </a:r>
            <a:r>
              <a:rPr sz="2150" spc="-8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Phoenix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12466" y="8142223"/>
            <a:ext cx="1213485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4:10</a:t>
            </a:r>
            <a:r>
              <a:rPr sz="2150" spc="-2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Baltimore/Washington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73441" y="7948127"/>
            <a:ext cx="1683385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10F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(L)  Meals: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Food For</a:t>
            </a:r>
            <a:r>
              <a:rPr sz="1100" spc="-2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Purchase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3019" y="8834119"/>
            <a:ext cx="2397125" cy="5683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10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1931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50" spc="5" dirty="0">
                <a:solidFill>
                  <a:srgbClr val="0078D2"/>
                </a:solidFill>
                <a:latin typeface="Arial"/>
                <a:cs typeface="Arial"/>
              </a:rPr>
              <a:t>Free </a:t>
            </a:r>
            <a:r>
              <a:rPr sz="950" dirty="0">
                <a:solidFill>
                  <a:srgbClr val="0078D2"/>
                </a:solidFill>
                <a:latin typeface="Arial"/>
                <a:cs typeface="Arial"/>
              </a:rPr>
              <a:t>entertainment with the </a:t>
            </a:r>
            <a:r>
              <a:rPr sz="950" spc="5" dirty="0">
                <a:solidFill>
                  <a:srgbClr val="0078D2"/>
                </a:solidFill>
                <a:latin typeface="Arial"/>
                <a:cs typeface="Arial"/>
              </a:rPr>
              <a:t>American </a:t>
            </a:r>
            <a:r>
              <a:rPr sz="950" dirty="0">
                <a:solidFill>
                  <a:srgbClr val="0078D2"/>
                </a:solidFill>
                <a:latin typeface="Arial"/>
                <a:cs typeface="Arial"/>
              </a:rPr>
              <a:t>app</a:t>
            </a:r>
            <a:r>
              <a:rPr sz="950" spc="-75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0078D2"/>
                </a:solidFill>
                <a:latin typeface="Arial"/>
                <a:cs typeface="Arial"/>
              </a:rPr>
              <a:t>»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4903" y="1100327"/>
            <a:ext cx="1577340" cy="101600"/>
          </a:xfrm>
          <a:custGeom>
            <a:avLst/>
            <a:gdLst/>
            <a:ahLst/>
            <a:cxnLst/>
            <a:rect l="l" t="t" r="r" b="b"/>
            <a:pathLst>
              <a:path w="1577339" h="101600">
                <a:moveTo>
                  <a:pt x="0" y="101600"/>
                </a:moveTo>
                <a:lnTo>
                  <a:pt x="1576806" y="101600"/>
                </a:lnTo>
                <a:lnTo>
                  <a:pt x="1576806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42994" y="4461662"/>
            <a:ext cx="752475" cy="182880"/>
          </a:xfrm>
          <a:custGeom>
            <a:avLst/>
            <a:gdLst/>
            <a:ahLst/>
            <a:cxnLst/>
            <a:rect l="l" t="t" r="r" b="b"/>
            <a:pathLst>
              <a:path w="752475" h="182879">
                <a:moveTo>
                  <a:pt x="0" y="182879"/>
                </a:moveTo>
                <a:lnTo>
                  <a:pt x="751852" y="182879"/>
                </a:lnTo>
                <a:lnTo>
                  <a:pt x="751852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91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698500"/>
            <a:ext cx="6400800" cy="8674100"/>
          </a:xfrm>
          <a:custGeom>
            <a:avLst/>
            <a:gdLst/>
            <a:ahLst/>
            <a:cxnLst/>
            <a:rect l="l" t="t" r="r" b="b"/>
            <a:pathLst>
              <a:path w="6400800" h="8674100">
                <a:moveTo>
                  <a:pt x="6400800" y="0"/>
                </a:moveTo>
                <a:lnTo>
                  <a:pt x="0" y="0"/>
                </a:lnTo>
                <a:lnTo>
                  <a:pt x="0" y="8674100"/>
                </a:lnTo>
                <a:lnTo>
                  <a:pt x="6400800" y="8674100"/>
                </a:lnTo>
                <a:lnTo>
                  <a:pt x="6400800" y="8135734"/>
                </a:lnTo>
                <a:lnTo>
                  <a:pt x="3271520" y="8135734"/>
                </a:lnTo>
                <a:lnTo>
                  <a:pt x="3271520" y="8013788"/>
                </a:lnTo>
                <a:lnTo>
                  <a:pt x="6400800" y="8013788"/>
                </a:lnTo>
                <a:lnTo>
                  <a:pt x="6400800" y="7876235"/>
                </a:lnTo>
                <a:lnTo>
                  <a:pt x="3271520" y="7876235"/>
                </a:lnTo>
                <a:lnTo>
                  <a:pt x="3271520" y="7733995"/>
                </a:lnTo>
                <a:lnTo>
                  <a:pt x="6400800" y="7733995"/>
                </a:lnTo>
                <a:lnTo>
                  <a:pt x="6400800" y="0"/>
                </a:lnTo>
                <a:close/>
              </a:path>
              <a:path w="6400800" h="8674100">
                <a:moveTo>
                  <a:pt x="6400800" y="8013788"/>
                </a:moveTo>
                <a:lnTo>
                  <a:pt x="4785512" y="8013788"/>
                </a:lnTo>
                <a:lnTo>
                  <a:pt x="4785512" y="8135734"/>
                </a:lnTo>
                <a:lnTo>
                  <a:pt x="6400800" y="8135734"/>
                </a:lnTo>
                <a:lnTo>
                  <a:pt x="6400800" y="8013788"/>
                </a:lnTo>
                <a:close/>
              </a:path>
              <a:path w="6400800" h="8674100">
                <a:moveTo>
                  <a:pt x="5122062" y="7733995"/>
                </a:moveTo>
                <a:lnTo>
                  <a:pt x="3271520" y="7733995"/>
                </a:lnTo>
                <a:lnTo>
                  <a:pt x="3271520" y="7876235"/>
                </a:lnTo>
                <a:lnTo>
                  <a:pt x="5122062" y="7733995"/>
                </a:lnTo>
                <a:close/>
              </a:path>
              <a:path w="6400800" h="8674100">
                <a:moveTo>
                  <a:pt x="6400800" y="7733995"/>
                </a:moveTo>
                <a:lnTo>
                  <a:pt x="5122062" y="7733995"/>
                </a:lnTo>
                <a:lnTo>
                  <a:pt x="5122062" y="7876235"/>
                </a:lnTo>
                <a:lnTo>
                  <a:pt x="6400800" y="7876235"/>
                </a:lnTo>
                <a:lnTo>
                  <a:pt x="6400800" y="7733995"/>
                </a:lnTo>
                <a:close/>
              </a:path>
            </a:pathLst>
          </a:custGeom>
          <a:solidFill>
            <a:srgbClr val="F5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34208" y="8834132"/>
            <a:ext cx="152400" cy="538480"/>
          </a:xfrm>
          <a:custGeom>
            <a:avLst/>
            <a:gdLst/>
            <a:ahLst/>
            <a:cxnLst/>
            <a:rect l="l" t="t" r="r" b="b"/>
            <a:pathLst>
              <a:path w="152400" h="538479">
                <a:moveTo>
                  <a:pt x="0" y="538479"/>
                </a:moveTo>
                <a:lnTo>
                  <a:pt x="152391" y="538479"/>
                </a:lnTo>
                <a:lnTo>
                  <a:pt x="152391" y="0"/>
                </a:lnTo>
                <a:lnTo>
                  <a:pt x="0" y="0"/>
                </a:lnTo>
                <a:lnTo>
                  <a:pt x="0" y="53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8834132"/>
            <a:ext cx="152400" cy="538480"/>
          </a:xfrm>
          <a:custGeom>
            <a:avLst/>
            <a:gdLst/>
            <a:ahLst/>
            <a:cxnLst/>
            <a:rect l="l" t="t" r="r" b="b"/>
            <a:pathLst>
              <a:path w="152400" h="538479">
                <a:moveTo>
                  <a:pt x="0" y="538479"/>
                </a:moveTo>
                <a:lnTo>
                  <a:pt x="152396" y="538479"/>
                </a:lnTo>
                <a:lnTo>
                  <a:pt x="152396" y="0"/>
                </a:lnTo>
                <a:lnTo>
                  <a:pt x="0" y="0"/>
                </a:lnTo>
                <a:lnTo>
                  <a:pt x="0" y="53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8712212"/>
            <a:ext cx="152400" cy="121920"/>
          </a:xfrm>
          <a:custGeom>
            <a:avLst/>
            <a:gdLst/>
            <a:ahLst/>
            <a:cxnLst/>
            <a:rect l="l" t="t" r="r" b="b"/>
            <a:pathLst>
              <a:path w="152400" h="121920">
                <a:moveTo>
                  <a:pt x="0" y="121920"/>
                </a:moveTo>
                <a:lnTo>
                  <a:pt x="152396" y="121920"/>
                </a:lnTo>
                <a:lnTo>
                  <a:pt x="152396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4208" y="8575052"/>
            <a:ext cx="152400" cy="137160"/>
          </a:xfrm>
          <a:custGeom>
            <a:avLst/>
            <a:gdLst/>
            <a:ahLst/>
            <a:cxnLst/>
            <a:rect l="l" t="t" r="r" b="b"/>
            <a:pathLst>
              <a:path w="152400" h="137159">
                <a:moveTo>
                  <a:pt x="0" y="137159"/>
                </a:moveTo>
                <a:lnTo>
                  <a:pt x="152391" y="137159"/>
                </a:lnTo>
                <a:lnTo>
                  <a:pt x="152391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8575052"/>
            <a:ext cx="152400" cy="137160"/>
          </a:xfrm>
          <a:custGeom>
            <a:avLst/>
            <a:gdLst/>
            <a:ahLst/>
            <a:cxnLst/>
            <a:rect l="l" t="t" r="r" b="b"/>
            <a:pathLst>
              <a:path w="152400" h="137159">
                <a:moveTo>
                  <a:pt x="0" y="137159"/>
                </a:moveTo>
                <a:lnTo>
                  <a:pt x="152396" y="137159"/>
                </a:lnTo>
                <a:lnTo>
                  <a:pt x="152396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" y="8432812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40">
                <a:moveTo>
                  <a:pt x="0" y="142240"/>
                </a:moveTo>
                <a:lnTo>
                  <a:pt x="152396" y="142240"/>
                </a:lnTo>
                <a:lnTo>
                  <a:pt x="152396" y="0"/>
                </a:lnTo>
                <a:lnTo>
                  <a:pt x="0" y="0"/>
                </a:lnTo>
                <a:lnTo>
                  <a:pt x="0" y="142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34208" y="698512"/>
            <a:ext cx="152400" cy="7734300"/>
          </a:xfrm>
          <a:custGeom>
            <a:avLst/>
            <a:gdLst/>
            <a:ahLst/>
            <a:cxnLst/>
            <a:rect l="l" t="t" r="r" b="b"/>
            <a:pathLst>
              <a:path w="152400" h="7734300">
                <a:moveTo>
                  <a:pt x="0" y="7734300"/>
                </a:moveTo>
                <a:lnTo>
                  <a:pt x="152391" y="7734300"/>
                </a:lnTo>
                <a:lnTo>
                  <a:pt x="152391" y="0"/>
                </a:lnTo>
                <a:lnTo>
                  <a:pt x="0" y="0"/>
                </a:lnTo>
                <a:lnTo>
                  <a:pt x="0" y="773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698512"/>
            <a:ext cx="152400" cy="7734300"/>
          </a:xfrm>
          <a:custGeom>
            <a:avLst/>
            <a:gdLst/>
            <a:ahLst/>
            <a:cxnLst/>
            <a:rect l="l" t="t" r="r" b="b"/>
            <a:pathLst>
              <a:path w="152400" h="7734300">
                <a:moveTo>
                  <a:pt x="0" y="7734300"/>
                </a:moveTo>
                <a:lnTo>
                  <a:pt x="152396" y="7734300"/>
                </a:lnTo>
                <a:lnTo>
                  <a:pt x="152396" y="0"/>
                </a:lnTo>
                <a:lnTo>
                  <a:pt x="0" y="0"/>
                </a:lnTo>
                <a:lnTo>
                  <a:pt x="0" y="773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34208" y="8712301"/>
            <a:ext cx="152400" cy="122555"/>
          </a:xfrm>
          <a:custGeom>
            <a:avLst/>
            <a:gdLst/>
            <a:ahLst/>
            <a:cxnLst/>
            <a:rect l="l" t="t" r="r" b="b"/>
            <a:pathLst>
              <a:path w="152400" h="122554">
                <a:moveTo>
                  <a:pt x="0" y="121958"/>
                </a:moveTo>
                <a:lnTo>
                  <a:pt x="152391" y="121958"/>
                </a:lnTo>
                <a:lnTo>
                  <a:pt x="152391" y="0"/>
                </a:lnTo>
                <a:lnTo>
                  <a:pt x="0" y="0"/>
                </a:lnTo>
                <a:lnTo>
                  <a:pt x="0" y="12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4208" y="8432494"/>
            <a:ext cx="152400" cy="142240"/>
          </a:xfrm>
          <a:custGeom>
            <a:avLst/>
            <a:gdLst/>
            <a:ahLst/>
            <a:cxnLst/>
            <a:rect l="l" t="t" r="r" b="b"/>
            <a:pathLst>
              <a:path w="152400" h="142240">
                <a:moveTo>
                  <a:pt x="0" y="142239"/>
                </a:moveTo>
                <a:lnTo>
                  <a:pt x="152391" y="142239"/>
                </a:lnTo>
                <a:lnTo>
                  <a:pt x="152391" y="0"/>
                </a:lnTo>
                <a:lnTo>
                  <a:pt x="0" y="0"/>
                </a:lnTo>
                <a:lnTo>
                  <a:pt x="0" y="142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8196" y="8834133"/>
            <a:ext cx="6096635" cy="538480"/>
          </a:xfrm>
          <a:custGeom>
            <a:avLst/>
            <a:gdLst/>
            <a:ahLst/>
            <a:cxnLst/>
            <a:rect l="l" t="t" r="r" b="b"/>
            <a:pathLst>
              <a:path w="6096634" h="538479">
                <a:moveTo>
                  <a:pt x="0" y="538480"/>
                </a:moveTo>
                <a:lnTo>
                  <a:pt x="6096012" y="538480"/>
                </a:lnTo>
                <a:lnTo>
                  <a:pt x="6096012" y="0"/>
                </a:lnTo>
                <a:lnTo>
                  <a:pt x="0" y="0"/>
                </a:lnTo>
                <a:lnTo>
                  <a:pt x="0" y="53848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196" y="8712213"/>
            <a:ext cx="3119120" cy="121920"/>
          </a:xfrm>
          <a:custGeom>
            <a:avLst/>
            <a:gdLst/>
            <a:ahLst/>
            <a:cxnLst/>
            <a:rect l="l" t="t" r="r" b="b"/>
            <a:pathLst>
              <a:path w="3119120" h="121920">
                <a:moveTo>
                  <a:pt x="0" y="121919"/>
                </a:moveTo>
                <a:lnTo>
                  <a:pt x="3119121" y="121919"/>
                </a:lnTo>
                <a:lnTo>
                  <a:pt x="3119121" y="0"/>
                </a:lnTo>
                <a:lnTo>
                  <a:pt x="0" y="0"/>
                </a:lnTo>
                <a:lnTo>
                  <a:pt x="0" y="121919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196" y="8575053"/>
            <a:ext cx="6096635" cy="137160"/>
          </a:xfrm>
          <a:custGeom>
            <a:avLst/>
            <a:gdLst/>
            <a:ahLst/>
            <a:cxnLst/>
            <a:rect l="l" t="t" r="r" b="b"/>
            <a:pathLst>
              <a:path w="6096634" h="137159">
                <a:moveTo>
                  <a:pt x="0" y="137159"/>
                </a:moveTo>
                <a:lnTo>
                  <a:pt x="6096012" y="137159"/>
                </a:lnTo>
                <a:lnTo>
                  <a:pt x="6096012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196" y="8432813"/>
            <a:ext cx="3119120" cy="142240"/>
          </a:xfrm>
          <a:custGeom>
            <a:avLst/>
            <a:gdLst/>
            <a:ahLst/>
            <a:cxnLst/>
            <a:rect l="l" t="t" r="r" b="b"/>
            <a:pathLst>
              <a:path w="3119120" h="142240">
                <a:moveTo>
                  <a:pt x="0" y="142240"/>
                </a:moveTo>
                <a:lnTo>
                  <a:pt x="3119123" y="142240"/>
                </a:lnTo>
                <a:lnTo>
                  <a:pt x="3119123" y="0"/>
                </a:lnTo>
                <a:lnTo>
                  <a:pt x="0" y="0"/>
                </a:lnTo>
                <a:lnTo>
                  <a:pt x="0" y="14224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196" y="698513"/>
            <a:ext cx="6096635" cy="7734300"/>
          </a:xfrm>
          <a:custGeom>
            <a:avLst/>
            <a:gdLst/>
            <a:ahLst/>
            <a:cxnLst/>
            <a:rect l="l" t="t" r="r" b="b"/>
            <a:pathLst>
              <a:path w="6096634" h="7734300">
                <a:moveTo>
                  <a:pt x="0" y="7734300"/>
                </a:moveTo>
                <a:lnTo>
                  <a:pt x="6096012" y="7734300"/>
                </a:lnTo>
                <a:lnTo>
                  <a:pt x="6096012" y="0"/>
                </a:lnTo>
                <a:lnTo>
                  <a:pt x="0" y="0"/>
                </a:lnTo>
                <a:lnTo>
                  <a:pt x="0" y="773430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71308" y="8712301"/>
            <a:ext cx="1463040" cy="122555"/>
          </a:xfrm>
          <a:custGeom>
            <a:avLst/>
            <a:gdLst/>
            <a:ahLst/>
            <a:cxnLst/>
            <a:rect l="l" t="t" r="r" b="b"/>
            <a:pathLst>
              <a:path w="1463040" h="122554">
                <a:moveTo>
                  <a:pt x="1462900" y="0"/>
                </a:moveTo>
                <a:lnTo>
                  <a:pt x="3" y="0"/>
                </a:lnTo>
                <a:lnTo>
                  <a:pt x="0" y="121959"/>
                </a:lnTo>
                <a:lnTo>
                  <a:pt x="1462900" y="121959"/>
                </a:lnTo>
                <a:lnTo>
                  <a:pt x="1462900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7862" y="8432494"/>
            <a:ext cx="1126490" cy="142240"/>
          </a:xfrm>
          <a:custGeom>
            <a:avLst/>
            <a:gdLst/>
            <a:ahLst/>
            <a:cxnLst/>
            <a:rect l="l" t="t" r="r" b="b"/>
            <a:pathLst>
              <a:path w="1126490" h="142240">
                <a:moveTo>
                  <a:pt x="1126346" y="0"/>
                </a:moveTo>
                <a:lnTo>
                  <a:pt x="0" y="0"/>
                </a:lnTo>
                <a:lnTo>
                  <a:pt x="0" y="142239"/>
                </a:lnTo>
                <a:lnTo>
                  <a:pt x="1126346" y="142239"/>
                </a:lnTo>
                <a:lnTo>
                  <a:pt x="1126346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0919" y="972845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19" h="10159">
                <a:moveTo>
                  <a:pt x="0" y="10159"/>
                </a:moveTo>
                <a:lnTo>
                  <a:pt x="20319" y="10159"/>
                </a:lnTo>
                <a:lnTo>
                  <a:pt x="20319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1147" y="972845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59">
                <a:moveTo>
                  <a:pt x="0" y="10159"/>
                </a:moveTo>
                <a:lnTo>
                  <a:pt x="20320" y="10159"/>
                </a:lnTo>
                <a:lnTo>
                  <a:pt x="20320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1239" y="977900"/>
            <a:ext cx="5710555" cy="0"/>
          </a:xfrm>
          <a:custGeom>
            <a:avLst/>
            <a:gdLst/>
            <a:ahLst/>
            <a:cxnLst/>
            <a:rect l="l" t="t" r="r" b="b"/>
            <a:pathLst>
              <a:path w="5710555">
                <a:moveTo>
                  <a:pt x="0" y="0"/>
                </a:moveTo>
                <a:lnTo>
                  <a:pt x="5709941" y="0"/>
                </a:lnTo>
              </a:path>
            </a:pathLst>
          </a:custGeom>
          <a:ln w="10160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0919" y="4549140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19" h="10160">
                <a:moveTo>
                  <a:pt x="0" y="10160"/>
                </a:moveTo>
                <a:lnTo>
                  <a:pt x="20319" y="10160"/>
                </a:lnTo>
                <a:lnTo>
                  <a:pt x="20319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41147" y="4549140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60">
                <a:moveTo>
                  <a:pt x="0" y="10160"/>
                </a:moveTo>
                <a:lnTo>
                  <a:pt x="20320" y="10160"/>
                </a:lnTo>
                <a:lnTo>
                  <a:pt x="20320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1239" y="4554220"/>
            <a:ext cx="5710555" cy="0"/>
          </a:xfrm>
          <a:custGeom>
            <a:avLst/>
            <a:gdLst/>
            <a:ahLst/>
            <a:cxnLst/>
            <a:rect l="l" t="t" r="r" b="b"/>
            <a:pathLst>
              <a:path w="5710555">
                <a:moveTo>
                  <a:pt x="0" y="0"/>
                </a:moveTo>
                <a:lnTo>
                  <a:pt x="5709941" y="0"/>
                </a:lnTo>
              </a:path>
            </a:pathLst>
          </a:custGeom>
          <a:ln w="10160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0919" y="8089900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547" y="0"/>
                </a:lnTo>
              </a:path>
            </a:pathLst>
          </a:custGeom>
          <a:ln w="10160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0919" y="9177019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547" y="0"/>
                </a:lnTo>
              </a:path>
            </a:pathLst>
          </a:custGeom>
          <a:ln w="10159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03019" y="1295399"/>
            <a:ext cx="24212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5" dirty="0">
                <a:solidFill>
                  <a:srgbClr val="0061AB"/>
                </a:solidFill>
                <a:latin typeface="Arial"/>
                <a:cs typeface="Arial"/>
              </a:rPr>
              <a:t>Tuesday, </a:t>
            </a:r>
            <a:r>
              <a:rPr sz="1650" spc="15" dirty="0">
                <a:solidFill>
                  <a:srgbClr val="0061AB"/>
                </a:solidFill>
                <a:latin typeface="Arial"/>
                <a:cs typeface="Arial"/>
              </a:rPr>
              <a:t>March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26,</a:t>
            </a:r>
            <a:r>
              <a:rPr sz="1650" spc="-35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2019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56839" y="2039620"/>
            <a:ext cx="26416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23339" y="1776758"/>
            <a:ext cx="1213485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15" dirty="0">
                <a:solidFill>
                  <a:srgbClr val="36495A"/>
                </a:solidFill>
                <a:latin typeface="Arial"/>
                <a:cs typeface="Arial"/>
              </a:rPr>
              <a:t>BWI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10:56</a:t>
            </a:r>
            <a:r>
              <a:rPr sz="2150" spc="-2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Baltimore/Washington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12223" y="1776758"/>
            <a:ext cx="1032510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ORD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12:19</a:t>
            </a:r>
            <a:r>
              <a:rPr sz="2150" spc="-7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Chicago</a:t>
            </a:r>
            <a:r>
              <a:rPr sz="950" spc="-1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O'hare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13180" y="2707640"/>
            <a:ext cx="2926080" cy="3346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5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3326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OPERATED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BY ENVOY AIR AS AMERICAN</a:t>
            </a:r>
            <a:r>
              <a:rPr sz="950" spc="-8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EAGLE.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3154" y="1821687"/>
            <a:ext cx="1682750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4A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(S)  Meals: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Food For</a:t>
            </a:r>
            <a:r>
              <a:rPr sz="1100" spc="-2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Purchase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56839" y="3573779"/>
            <a:ext cx="26416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23339" y="3310918"/>
            <a:ext cx="879475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ORD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2:55</a:t>
            </a:r>
            <a:r>
              <a:rPr sz="2150" spc="-9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Chicago</a:t>
            </a:r>
            <a:r>
              <a:rPr sz="950" spc="-9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27A88"/>
                </a:solidFill>
                <a:latin typeface="Arial"/>
                <a:cs typeface="Arial"/>
              </a:rPr>
              <a:t>O'hare</a:t>
            </a:r>
            <a:endParaRPr sz="9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01250" y="3310918"/>
            <a:ext cx="879475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15" dirty="0">
                <a:solidFill>
                  <a:srgbClr val="36495A"/>
                </a:solidFill>
                <a:latin typeface="Arial"/>
                <a:cs typeface="Arial"/>
              </a:rPr>
              <a:t>STL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4:04</a:t>
            </a:r>
            <a:r>
              <a:rPr sz="2150" spc="-8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St</a:t>
            </a: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13180" y="4241800"/>
            <a:ext cx="148844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55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2441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54808" y="3355806"/>
            <a:ext cx="1287145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14F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</a:t>
            </a:r>
            <a:r>
              <a:rPr sz="1100" spc="-3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(S)  Meals: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03019" y="4871720"/>
            <a:ext cx="25006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dirty="0">
                <a:solidFill>
                  <a:srgbClr val="0061AB"/>
                </a:solidFill>
                <a:latin typeface="Arial"/>
                <a:cs typeface="Arial"/>
              </a:rPr>
              <a:t>Thursday, </a:t>
            </a:r>
            <a:r>
              <a:rPr sz="1650" spc="15" dirty="0">
                <a:solidFill>
                  <a:srgbClr val="0061AB"/>
                </a:solidFill>
                <a:latin typeface="Arial"/>
                <a:cs typeface="Arial"/>
              </a:rPr>
              <a:t>March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28,</a:t>
            </a:r>
            <a:r>
              <a:rPr sz="1650" spc="-70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2019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6839" y="5615940"/>
            <a:ext cx="26416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23339" y="5400040"/>
            <a:ext cx="237807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994535" algn="l"/>
              </a:tabLst>
            </a:pPr>
            <a:r>
              <a:rPr sz="1250" spc="15" dirty="0">
                <a:solidFill>
                  <a:srgbClr val="36495A"/>
                </a:solidFill>
                <a:latin typeface="Arial"/>
                <a:cs typeface="Arial"/>
              </a:rPr>
              <a:t>STL	DFW</a:t>
            </a:r>
            <a:endParaRPr sz="12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23339" y="5592063"/>
            <a:ext cx="1012190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spc="-30" dirty="0">
                <a:solidFill>
                  <a:srgbClr val="1E1E1E"/>
                </a:solidFill>
                <a:latin typeface="Arial"/>
                <a:cs typeface="Arial"/>
              </a:rPr>
              <a:t>11:19</a:t>
            </a:r>
            <a:r>
              <a:rPr sz="2150" spc="-7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627A88"/>
                </a:solidFill>
                <a:latin typeface="Arial"/>
                <a:cs typeface="Arial"/>
              </a:rPr>
              <a:t>St</a:t>
            </a: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05639" y="5592063"/>
            <a:ext cx="971550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1:15</a:t>
            </a:r>
            <a:r>
              <a:rPr sz="2150" spc="-4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Dallas/Fort</a:t>
            </a:r>
            <a:r>
              <a:rPr sz="950" spc="-2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Worth</a:t>
            </a:r>
            <a:endParaRPr sz="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13180" y="6283959"/>
            <a:ext cx="140906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60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385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61920" y="5397967"/>
            <a:ext cx="1303020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8F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(G)  Meals: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56839" y="7007859"/>
            <a:ext cx="26416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323339" y="6744998"/>
            <a:ext cx="971550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15" dirty="0">
                <a:solidFill>
                  <a:srgbClr val="36495A"/>
                </a:solidFill>
                <a:latin typeface="Arial"/>
                <a:cs typeface="Arial"/>
              </a:rPr>
              <a:t>DFW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2:45</a:t>
            </a:r>
            <a:r>
              <a:rPr sz="2150" spc="-4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Dallas/Fort</a:t>
            </a:r>
            <a:r>
              <a:rPr sz="950" spc="-2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627A88"/>
                </a:solidFill>
                <a:latin typeface="Arial"/>
                <a:cs typeface="Arial"/>
              </a:rPr>
              <a:t>Worth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00882" y="6744998"/>
            <a:ext cx="879475" cy="859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TUS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150" dirty="0">
                <a:solidFill>
                  <a:srgbClr val="1E1E1E"/>
                </a:solidFill>
                <a:latin typeface="Arial"/>
                <a:cs typeface="Arial"/>
              </a:rPr>
              <a:t>3:07</a:t>
            </a:r>
            <a:r>
              <a:rPr sz="2150" spc="-8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6495A"/>
                </a:solidFill>
                <a:latin typeface="Arial"/>
                <a:cs typeface="Arial"/>
              </a:rPr>
              <a:t>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50" spc="-10" dirty="0">
                <a:solidFill>
                  <a:srgbClr val="627A88"/>
                </a:solidFill>
                <a:latin typeface="Arial"/>
                <a:cs typeface="Arial"/>
              </a:rPr>
              <a:t>Tucson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13180" y="7675880"/>
            <a:ext cx="148844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10" dirty="0">
                <a:solidFill>
                  <a:srgbClr val="36495A"/>
                </a:solidFill>
                <a:latin typeface="Arial"/>
                <a:cs typeface="Arial"/>
              </a:rPr>
              <a:t>American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Airlines</a:t>
            </a:r>
            <a:r>
              <a:rPr sz="1100" spc="-55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6495A"/>
                </a:solidFill>
                <a:latin typeface="Arial"/>
                <a:cs typeface="Arial"/>
              </a:rPr>
              <a:t>1097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54097" y="6789887"/>
            <a:ext cx="1682750" cy="5746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Seats:</a:t>
            </a:r>
            <a:r>
              <a:rPr sz="1100" spc="-3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2199E8"/>
                </a:solidFill>
                <a:uFill>
                  <a:solidFill>
                    <a:srgbClr val="2199E8"/>
                  </a:solidFill>
                </a:uFill>
                <a:latin typeface="Arial"/>
                <a:cs typeface="Arial"/>
              </a:rPr>
              <a:t>16F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</a:pP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Class: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Economy </a:t>
            </a:r>
            <a:r>
              <a:rPr sz="1100" spc="5" dirty="0">
                <a:solidFill>
                  <a:srgbClr val="0A0A0A"/>
                </a:solidFill>
                <a:latin typeface="Arial"/>
                <a:cs typeface="Arial"/>
              </a:rPr>
              <a:t>(G)  Meals: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Food For</a:t>
            </a:r>
            <a:r>
              <a:rPr sz="1100" spc="-21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0A0A0A"/>
                </a:solidFill>
                <a:latin typeface="Arial"/>
                <a:cs typeface="Arial"/>
              </a:rPr>
              <a:t>Purchase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03019" y="8407400"/>
            <a:ext cx="17760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0" dirty="0">
                <a:solidFill>
                  <a:srgbClr val="0061AB"/>
                </a:solidFill>
                <a:latin typeface="Arial"/>
                <a:cs typeface="Arial"/>
              </a:rPr>
              <a:t>Roberto</a:t>
            </a:r>
            <a:r>
              <a:rPr sz="1650" spc="-60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0061AB"/>
                </a:solidFill>
                <a:latin typeface="Arial"/>
                <a:cs typeface="Arial"/>
              </a:rPr>
              <a:t>Villasenor</a:t>
            </a:r>
            <a:endParaRPr sz="16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44620" y="8445193"/>
            <a:ext cx="1851025" cy="142240"/>
          </a:xfrm>
          <a:custGeom>
            <a:avLst/>
            <a:gdLst/>
            <a:ahLst/>
            <a:cxnLst/>
            <a:rect l="l" t="t" r="r" b="b"/>
            <a:pathLst>
              <a:path w="1851025" h="142240">
                <a:moveTo>
                  <a:pt x="0" y="142239"/>
                </a:moveTo>
                <a:lnTo>
                  <a:pt x="1850542" y="142239"/>
                </a:lnTo>
                <a:lnTo>
                  <a:pt x="1850542" y="0"/>
                </a:lnTo>
                <a:lnTo>
                  <a:pt x="0" y="0"/>
                </a:lnTo>
                <a:lnTo>
                  <a:pt x="0" y="142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4620" y="8724999"/>
            <a:ext cx="1514475" cy="121920"/>
          </a:xfrm>
          <a:custGeom>
            <a:avLst/>
            <a:gdLst/>
            <a:ahLst/>
            <a:cxnLst/>
            <a:rect l="l" t="t" r="r" b="b"/>
            <a:pathLst>
              <a:path w="1514475" h="121920">
                <a:moveTo>
                  <a:pt x="0" y="121920"/>
                </a:moveTo>
                <a:lnTo>
                  <a:pt x="1513992" y="121920"/>
                </a:lnTo>
                <a:lnTo>
                  <a:pt x="1513992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92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196" y="1625600"/>
            <a:ext cx="6096635" cy="7747000"/>
          </a:xfrm>
          <a:custGeom>
            <a:avLst/>
            <a:gdLst/>
            <a:ahLst/>
            <a:cxnLst/>
            <a:rect l="l" t="t" r="r" b="b"/>
            <a:pathLst>
              <a:path w="6096634" h="7747000">
                <a:moveTo>
                  <a:pt x="0" y="7747000"/>
                </a:moveTo>
                <a:lnTo>
                  <a:pt x="6096012" y="7747000"/>
                </a:lnTo>
                <a:lnTo>
                  <a:pt x="6096012" y="0"/>
                </a:lnTo>
                <a:lnTo>
                  <a:pt x="0" y="0"/>
                </a:lnTo>
                <a:lnTo>
                  <a:pt x="0" y="774700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196" y="1483360"/>
            <a:ext cx="789305" cy="142240"/>
          </a:xfrm>
          <a:custGeom>
            <a:avLst/>
            <a:gdLst/>
            <a:ahLst/>
            <a:cxnLst/>
            <a:rect l="l" t="t" r="r" b="b"/>
            <a:pathLst>
              <a:path w="789305" h="142239">
                <a:moveTo>
                  <a:pt x="0" y="142240"/>
                </a:moveTo>
                <a:lnTo>
                  <a:pt x="789296" y="142240"/>
                </a:lnTo>
                <a:lnTo>
                  <a:pt x="789296" y="0"/>
                </a:lnTo>
                <a:lnTo>
                  <a:pt x="0" y="0"/>
                </a:lnTo>
                <a:lnTo>
                  <a:pt x="0" y="14224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196" y="698500"/>
            <a:ext cx="6096635" cy="784860"/>
          </a:xfrm>
          <a:custGeom>
            <a:avLst/>
            <a:gdLst/>
            <a:ahLst/>
            <a:cxnLst/>
            <a:rect l="l" t="t" r="r" b="b"/>
            <a:pathLst>
              <a:path w="6096634" h="784860">
                <a:moveTo>
                  <a:pt x="0" y="784859"/>
                </a:moveTo>
                <a:lnTo>
                  <a:pt x="6096012" y="784859"/>
                </a:lnTo>
                <a:lnTo>
                  <a:pt x="6096012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9353" y="1483068"/>
            <a:ext cx="2934970" cy="142875"/>
          </a:xfrm>
          <a:custGeom>
            <a:avLst/>
            <a:gdLst/>
            <a:ahLst/>
            <a:cxnLst/>
            <a:rect l="l" t="t" r="r" b="b"/>
            <a:pathLst>
              <a:path w="2934970" h="142875">
                <a:moveTo>
                  <a:pt x="2934855" y="0"/>
                </a:moveTo>
                <a:lnTo>
                  <a:pt x="16" y="0"/>
                </a:lnTo>
                <a:lnTo>
                  <a:pt x="16" y="142214"/>
                </a:lnTo>
                <a:lnTo>
                  <a:pt x="2934855" y="142278"/>
                </a:lnTo>
                <a:lnTo>
                  <a:pt x="2934855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0919" y="3294379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547" y="0"/>
                </a:lnTo>
              </a:path>
            </a:pathLst>
          </a:custGeom>
          <a:ln w="10159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0919" y="3482340"/>
            <a:ext cx="5750560" cy="822960"/>
          </a:xfrm>
          <a:custGeom>
            <a:avLst/>
            <a:gdLst/>
            <a:ahLst/>
            <a:cxnLst/>
            <a:rect l="l" t="t" r="r" b="b"/>
            <a:pathLst>
              <a:path w="5750559" h="822960">
                <a:moveTo>
                  <a:pt x="0" y="822960"/>
                </a:moveTo>
                <a:lnTo>
                  <a:pt x="5750547" y="822960"/>
                </a:lnTo>
                <a:lnTo>
                  <a:pt x="5750547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919" y="3563645"/>
            <a:ext cx="1371600" cy="660400"/>
          </a:xfrm>
          <a:custGeom>
            <a:avLst/>
            <a:gdLst/>
            <a:ahLst/>
            <a:cxnLst/>
            <a:rect l="l" t="t" r="r" b="b"/>
            <a:pathLst>
              <a:path w="1371600" h="660400">
                <a:moveTo>
                  <a:pt x="0" y="660400"/>
                </a:moveTo>
                <a:lnTo>
                  <a:pt x="1371600" y="660400"/>
                </a:lnTo>
                <a:lnTo>
                  <a:pt x="13716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43467" y="3563645"/>
            <a:ext cx="1391920" cy="660400"/>
          </a:xfrm>
          <a:custGeom>
            <a:avLst/>
            <a:gdLst/>
            <a:ahLst/>
            <a:cxnLst/>
            <a:rect l="l" t="t" r="r" b="b"/>
            <a:pathLst>
              <a:path w="1391920" h="660400">
                <a:moveTo>
                  <a:pt x="0" y="660400"/>
                </a:moveTo>
                <a:lnTo>
                  <a:pt x="1391920" y="660400"/>
                </a:lnTo>
                <a:lnTo>
                  <a:pt x="139192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6520" y="3563645"/>
            <a:ext cx="1422400" cy="660400"/>
          </a:xfrm>
          <a:custGeom>
            <a:avLst/>
            <a:gdLst/>
            <a:ahLst/>
            <a:cxnLst/>
            <a:rect l="l" t="t" r="r" b="b"/>
            <a:pathLst>
              <a:path w="1422400" h="660400">
                <a:moveTo>
                  <a:pt x="0" y="660400"/>
                </a:moveTo>
                <a:lnTo>
                  <a:pt x="1422400" y="660400"/>
                </a:lnTo>
                <a:lnTo>
                  <a:pt x="14224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00040" y="3563645"/>
            <a:ext cx="1361440" cy="660400"/>
          </a:xfrm>
          <a:custGeom>
            <a:avLst/>
            <a:gdLst/>
            <a:ahLst/>
            <a:cxnLst/>
            <a:rect l="l" t="t" r="r" b="b"/>
            <a:pathLst>
              <a:path w="1361440" h="660400">
                <a:moveTo>
                  <a:pt x="0" y="660400"/>
                </a:moveTo>
                <a:lnTo>
                  <a:pt x="1361427" y="660400"/>
                </a:lnTo>
                <a:lnTo>
                  <a:pt x="1361427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080" y="6647180"/>
            <a:ext cx="5730240" cy="0"/>
          </a:xfrm>
          <a:custGeom>
            <a:avLst/>
            <a:gdLst/>
            <a:ahLst/>
            <a:cxnLst/>
            <a:rect l="l" t="t" r="r" b="b"/>
            <a:pathLst>
              <a:path w="5730240">
                <a:moveTo>
                  <a:pt x="0" y="0"/>
                </a:moveTo>
                <a:lnTo>
                  <a:pt x="5730240" y="0"/>
                </a:lnTo>
              </a:path>
            </a:pathLst>
          </a:custGeom>
          <a:ln w="10160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200" y="7251712"/>
            <a:ext cx="2875280" cy="955040"/>
          </a:xfrm>
          <a:custGeom>
            <a:avLst/>
            <a:gdLst/>
            <a:ahLst/>
            <a:cxnLst/>
            <a:rect l="l" t="t" r="r" b="b"/>
            <a:pathLst>
              <a:path w="2875279" h="955040">
                <a:moveTo>
                  <a:pt x="0" y="955027"/>
                </a:moveTo>
                <a:lnTo>
                  <a:pt x="2875267" y="955027"/>
                </a:lnTo>
                <a:lnTo>
                  <a:pt x="2875267" y="0"/>
                </a:lnTo>
                <a:lnTo>
                  <a:pt x="0" y="0"/>
                </a:lnTo>
                <a:lnTo>
                  <a:pt x="0" y="955027"/>
                </a:lnTo>
                <a:close/>
              </a:path>
            </a:pathLst>
          </a:custGeom>
          <a:solidFill>
            <a:srgbClr val="E8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98219" y="777240"/>
            <a:ext cx="193675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0" spc="-50" dirty="0">
                <a:solidFill>
                  <a:srgbClr val="0061AB"/>
                </a:solidFill>
                <a:latin typeface="Arial"/>
                <a:cs typeface="Arial"/>
              </a:rPr>
              <a:t>Your </a:t>
            </a:r>
            <a:r>
              <a:rPr sz="2150" b="0" dirty="0">
                <a:solidFill>
                  <a:srgbClr val="0061AB"/>
                </a:solidFill>
                <a:latin typeface="Arial"/>
                <a:cs typeface="Arial"/>
              </a:rPr>
              <a:t>trip</a:t>
            </a:r>
            <a:r>
              <a:rPr sz="2150" b="0" spc="5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2150" b="0" dirty="0">
                <a:solidFill>
                  <a:srgbClr val="0061AB"/>
                </a:solidFill>
                <a:latin typeface="Arial"/>
                <a:cs typeface="Arial"/>
              </a:rPr>
              <a:t>receipt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0919" y="1348740"/>
            <a:ext cx="44704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93784" y="2077006"/>
          <a:ext cx="5334000" cy="92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4270"/>
                <a:gridCol w="1648460"/>
              </a:tblGrid>
              <a:tr h="236220">
                <a:tc>
                  <a:txBody>
                    <a:bodyPr/>
                    <a:lstStyle/>
                    <a:p>
                      <a:pPr marL="16510">
                        <a:lnSpc>
                          <a:spcPts val="1235"/>
                        </a:lnSpc>
                      </a:pPr>
                      <a:r>
                        <a:rPr sz="1250" b="1" i="1" spc="10" dirty="0">
                          <a:solidFill>
                            <a:srgbClr val="030304"/>
                          </a:solidFill>
                          <a:latin typeface="Arial"/>
                          <a:cs typeface="Arial"/>
                        </a:rPr>
                        <a:t>Roberto</a:t>
                      </a:r>
                      <a:r>
                        <a:rPr sz="1250" b="1" i="1" dirty="0">
                          <a:solidFill>
                            <a:srgbClr val="0303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i="1" spc="10" dirty="0">
                          <a:solidFill>
                            <a:srgbClr val="030304"/>
                          </a:solidFill>
                          <a:latin typeface="Arial"/>
                          <a:cs typeface="Arial"/>
                        </a:rPr>
                        <a:t>Villasenor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EFEFE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FARE-USD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1100" spc="-9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783.25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FEFEFE"/>
                    </a:solidFill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TAXES </a:t>
                      </a:r>
                      <a:r>
                        <a:rPr sz="1100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CARRIER-IMPOSED </a:t>
                      </a:r>
                      <a:r>
                        <a:rPr sz="1100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FEES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1100" spc="-7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113.14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FEFEFE"/>
                    </a:solidFil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16510">
                        <a:lnSpc>
                          <a:spcPts val="1260"/>
                        </a:lnSpc>
                        <a:spcBef>
                          <a:spcPts val="120"/>
                        </a:spcBef>
                      </a:pPr>
                      <a:r>
                        <a:rPr sz="1100" b="1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TICKET</a:t>
                      </a:r>
                      <a:r>
                        <a:rPr sz="1100" b="1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260"/>
                        </a:lnSpc>
                        <a:spcBef>
                          <a:spcPts val="120"/>
                        </a:spcBef>
                      </a:pPr>
                      <a:r>
                        <a:rPr sz="1100" b="1" spc="10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1100" b="1" spc="-9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" dirty="0">
                          <a:solidFill>
                            <a:srgbClr val="627A88"/>
                          </a:solidFill>
                          <a:latin typeface="Arial"/>
                          <a:cs typeface="Arial"/>
                        </a:rPr>
                        <a:t>896.39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214119" y="3563620"/>
            <a:ext cx="965200" cy="447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6839" y="3563620"/>
            <a:ext cx="965200" cy="447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0040" y="3563620"/>
            <a:ext cx="965200" cy="447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93079" y="3563620"/>
            <a:ext cx="965200" cy="447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0919" y="4038600"/>
            <a:ext cx="57505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20"/>
              </a:spcBef>
              <a:tabLst>
                <a:tab pos="1581150" algn="l"/>
                <a:tab pos="2980690" algn="l"/>
                <a:tab pos="4624705" algn="l"/>
              </a:tabLst>
            </a:pPr>
            <a:r>
              <a:rPr sz="1100" b="1" spc="5" dirty="0">
                <a:solidFill>
                  <a:srgbClr val="0078D2"/>
                </a:solidFill>
                <a:latin typeface="Arial"/>
                <a:cs typeface="Arial"/>
              </a:rPr>
              <a:t>Hotel</a:t>
            </a:r>
            <a:r>
              <a:rPr sz="1100" b="1" spc="15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0078D2"/>
                </a:solidFill>
                <a:latin typeface="Arial"/>
                <a:cs typeface="Arial"/>
              </a:rPr>
              <a:t>offers	Car</a:t>
            </a:r>
            <a:r>
              <a:rPr sz="1100" b="1" spc="20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78D2"/>
                </a:solidFill>
                <a:latin typeface="Arial"/>
                <a:cs typeface="Arial"/>
              </a:rPr>
              <a:t>rental</a:t>
            </a:r>
            <a:r>
              <a:rPr sz="1100" b="1" spc="20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0078D2"/>
                </a:solidFill>
                <a:latin typeface="Arial"/>
                <a:cs typeface="Arial"/>
              </a:rPr>
              <a:t>offers	Buy</a:t>
            </a:r>
            <a:r>
              <a:rPr sz="1100" b="1" spc="10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0078D2"/>
                </a:solidFill>
                <a:latin typeface="Arial"/>
                <a:cs typeface="Arial"/>
              </a:rPr>
              <a:t>trip</a:t>
            </a:r>
            <a:r>
              <a:rPr sz="1100" b="1" spc="15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0078D2"/>
                </a:solidFill>
                <a:latin typeface="Arial"/>
                <a:cs typeface="Arial"/>
              </a:rPr>
              <a:t>insurance	SuperShuttle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2680" y="4589780"/>
            <a:ext cx="2641599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87800" y="4589780"/>
            <a:ext cx="266192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2680" y="5422900"/>
            <a:ext cx="2641599" cy="812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97959" y="5422900"/>
            <a:ext cx="2641599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01276" y="6852920"/>
            <a:ext cx="176974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u="sng" spc="5" dirty="0">
                <a:solidFill>
                  <a:srgbClr val="0078D2"/>
                </a:solidFill>
                <a:uFill>
                  <a:solidFill>
                    <a:srgbClr val="0078D2"/>
                  </a:solidFill>
                </a:uFill>
                <a:latin typeface="Arial"/>
                <a:cs typeface="Arial"/>
              </a:rPr>
              <a:t>Contact us</a:t>
            </a:r>
            <a:r>
              <a:rPr sz="1100" spc="5" dirty="0">
                <a:solidFill>
                  <a:srgbClr val="0078D2"/>
                </a:solidFill>
                <a:latin typeface="Arial"/>
                <a:cs typeface="Arial"/>
              </a:rPr>
              <a:t> | </a:t>
            </a:r>
            <a:r>
              <a:rPr sz="1100" u="sng" spc="5" dirty="0">
                <a:solidFill>
                  <a:srgbClr val="0078D2"/>
                </a:solidFill>
                <a:uFill>
                  <a:solidFill>
                    <a:srgbClr val="0078D2"/>
                  </a:solidFill>
                </a:uFill>
                <a:latin typeface="Arial"/>
                <a:cs typeface="Arial"/>
              </a:rPr>
              <a:t>Privac</a:t>
            </a:r>
            <a:r>
              <a:rPr sz="1100" spc="5" dirty="0">
                <a:solidFill>
                  <a:srgbClr val="0078D2"/>
                </a:solidFill>
                <a:latin typeface="Arial"/>
                <a:cs typeface="Arial"/>
              </a:rPr>
              <a:t>y</a:t>
            </a:r>
            <a:r>
              <a:rPr sz="1100" spc="-30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8D2"/>
                </a:solidFill>
                <a:latin typeface="Arial"/>
                <a:cs typeface="Arial"/>
              </a:rPr>
              <a:t>policy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30268" y="7018020"/>
            <a:ext cx="64135" cy="8890"/>
          </a:xfrm>
          <a:custGeom>
            <a:avLst/>
            <a:gdLst/>
            <a:ahLst/>
            <a:cxnLst/>
            <a:rect l="l" t="t" r="r" b="b"/>
            <a:pathLst>
              <a:path w="64135" h="8890">
                <a:moveTo>
                  <a:pt x="63804" y="0"/>
                </a:moveTo>
                <a:lnTo>
                  <a:pt x="0" y="0"/>
                </a:lnTo>
                <a:lnTo>
                  <a:pt x="0" y="8888"/>
                </a:lnTo>
                <a:lnTo>
                  <a:pt x="63804" y="8888"/>
                </a:lnTo>
                <a:lnTo>
                  <a:pt x="63804" y="0"/>
                </a:lnTo>
                <a:close/>
              </a:path>
            </a:pathLst>
          </a:custGeom>
          <a:solidFill>
            <a:srgbClr val="0078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24349" y="702246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267" y="0"/>
                </a:lnTo>
              </a:path>
            </a:pathLst>
          </a:custGeom>
          <a:ln w="8888">
            <a:solidFill>
              <a:srgbClr val="0078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33442" y="7018020"/>
            <a:ext cx="25400" cy="8890"/>
          </a:xfrm>
          <a:custGeom>
            <a:avLst/>
            <a:gdLst/>
            <a:ahLst/>
            <a:cxnLst/>
            <a:rect l="l" t="t" r="r" b="b"/>
            <a:pathLst>
              <a:path w="25400" h="8890">
                <a:moveTo>
                  <a:pt x="24968" y="0"/>
                </a:moveTo>
                <a:lnTo>
                  <a:pt x="0" y="0"/>
                </a:lnTo>
                <a:lnTo>
                  <a:pt x="0" y="8888"/>
                </a:lnTo>
                <a:lnTo>
                  <a:pt x="24968" y="8888"/>
                </a:lnTo>
                <a:lnTo>
                  <a:pt x="24968" y="0"/>
                </a:lnTo>
                <a:close/>
              </a:path>
            </a:pathLst>
          </a:custGeom>
          <a:solidFill>
            <a:srgbClr val="0078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8219" y="8346440"/>
            <a:ext cx="5725160" cy="976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solidFill>
                  <a:srgbClr val="627A88"/>
                </a:solidFill>
                <a:latin typeface="Arial"/>
                <a:cs typeface="Arial"/>
              </a:rPr>
              <a:t>Baggage</a:t>
            </a:r>
            <a:r>
              <a:rPr sz="1050" b="1" spc="-10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1050" b="1" spc="-5" dirty="0">
                <a:solidFill>
                  <a:srgbClr val="627A88"/>
                </a:solidFill>
                <a:latin typeface="Arial"/>
                <a:cs typeface="Arial"/>
              </a:rPr>
              <a:t>Information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 marR="5080">
              <a:lnSpc>
                <a:spcPts val="1040"/>
              </a:lnSpc>
            </a:pP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Baggage charges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for your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itinerary will be governed by American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Airlines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ALLOWANCE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- 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TUSBWI-No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free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checked bags/ American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Airlines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ALLOWANCE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-BWISTL-No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free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checked  bags/ American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Airlines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ALLOWANCE -STLTUS-No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free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checked bags/ American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Airlines 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1STCHECKED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 FEE-TUSBWI-USD0.00/ American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Airlines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/UP </a:t>
            </a:r>
            <a:r>
              <a:rPr sz="1050" spc="-20" dirty="0">
                <a:solidFill>
                  <a:srgbClr val="627A88"/>
                </a:solidFill>
                <a:latin typeface="Arial"/>
                <a:cs typeface="Arial"/>
              </a:rPr>
              <a:t>TO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50 LB/23 KG AND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UP  </a:t>
            </a:r>
            <a:r>
              <a:rPr sz="1050" spc="-20" dirty="0">
                <a:solidFill>
                  <a:srgbClr val="627A88"/>
                </a:solidFill>
                <a:latin typeface="Arial"/>
                <a:cs typeface="Arial"/>
              </a:rPr>
              <a:t>TO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62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LINEAR </a:t>
            </a:r>
            <a:r>
              <a:rPr sz="1050" spc="-5" dirty="0">
                <a:solidFill>
                  <a:srgbClr val="627A88"/>
                </a:solidFill>
                <a:latin typeface="Arial"/>
                <a:cs typeface="Arial"/>
              </a:rPr>
              <a:t>IN/158 </a:t>
            </a:r>
            <a:r>
              <a:rPr sz="1050" spc="-15" dirty="0">
                <a:solidFill>
                  <a:srgbClr val="627A88"/>
                </a:solidFill>
                <a:latin typeface="Arial"/>
                <a:cs typeface="Arial"/>
              </a:rPr>
              <a:t>LINEAR CM 1STCHECKED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BAG FEE-BWISTL-USD0.00/</a:t>
            </a:r>
            <a:r>
              <a:rPr sz="1050" spc="125" dirty="0">
                <a:solidFill>
                  <a:srgbClr val="627A88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627A88"/>
                </a:solidFill>
                <a:latin typeface="Arial"/>
                <a:cs typeface="Arial"/>
              </a:rPr>
              <a:t>American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62200" y="7432040"/>
            <a:ext cx="28752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0061AB"/>
                </a:solidFill>
                <a:latin typeface="Arial"/>
                <a:cs typeface="Arial"/>
              </a:rPr>
              <a:t>Get the American Airlines</a:t>
            </a:r>
            <a:r>
              <a:rPr sz="800" spc="-15" dirty="0">
                <a:solidFill>
                  <a:srgbClr val="0061AB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0061AB"/>
                </a:solidFill>
                <a:latin typeface="Arial"/>
                <a:cs typeface="Arial"/>
              </a:rPr>
              <a:t>app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24760" y="7708900"/>
            <a:ext cx="1117600" cy="335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67479" y="7708900"/>
            <a:ext cx="1117600" cy="335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14805" y="1495755"/>
            <a:ext cx="2372360" cy="142240"/>
          </a:xfrm>
          <a:custGeom>
            <a:avLst/>
            <a:gdLst/>
            <a:ahLst/>
            <a:cxnLst/>
            <a:rect l="l" t="t" r="r" b="b"/>
            <a:pathLst>
              <a:path w="2372360" h="142239">
                <a:moveTo>
                  <a:pt x="0" y="142240"/>
                </a:moveTo>
                <a:lnTo>
                  <a:pt x="2371864" y="142240"/>
                </a:lnTo>
                <a:lnTo>
                  <a:pt x="2371864" y="0"/>
                </a:lnTo>
                <a:lnTo>
                  <a:pt x="0" y="0"/>
                </a:lnTo>
                <a:lnTo>
                  <a:pt x="0" y="142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93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201" y="685800"/>
            <a:ext cx="3541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Monday morning trip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March </a:t>
            </a:r>
            <a:r>
              <a:rPr sz="800" spc="-5" dirty="0">
                <a:latin typeface="Arial"/>
                <a:cs typeface="Arial"/>
              </a:rPr>
              <a:t>25, 2019 at 10:40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5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698500"/>
            <a:ext cx="142239" cy="132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369085"/>
            <a:ext cx="6156960" cy="1195070"/>
          </a:xfrm>
          <a:custGeom>
            <a:avLst/>
            <a:gdLst/>
            <a:ahLst/>
            <a:cxnLst/>
            <a:rect l="l" t="t" r="r" b="b"/>
            <a:pathLst>
              <a:path w="6156959" h="1195070">
                <a:moveTo>
                  <a:pt x="0" y="1194930"/>
                </a:moveTo>
                <a:lnTo>
                  <a:pt x="6156947" y="1194930"/>
                </a:lnTo>
                <a:lnTo>
                  <a:pt x="6156947" y="0"/>
                </a:lnTo>
                <a:lnTo>
                  <a:pt x="0" y="0"/>
                </a:lnTo>
                <a:lnTo>
                  <a:pt x="0" y="1194930"/>
                </a:lnTo>
                <a:close/>
              </a:path>
            </a:pathLst>
          </a:custGeom>
          <a:solidFill>
            <a:srgbClr val="BCE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2563990"/>
            <a:ext cx="6156947" cy="1832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357" y="1875384"/>
            <a:ext cx="698733" cy="243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5800" y="1795808"/>
            <a:ext cx="6156960" cy="37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4090" marR="356870" indent="393065" algn="r">
              <a:lnSpc>
                <a:spcPct val="118900"/>
              </a:lnSpc>
              <a:spcBef>
                <a:spcPts val="100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$8.58  </a:t>
            </a:r>
            <a:r>
              <a:rPr sz="950" spc="-5" dirty="0">
                <a:latin typeface="Arial"/>
                <a:cs typeface="Arial"/>
              </a:rPr>
              <a:t>Mon, </a:t>
            </a:r>
            <a:r>
              <a:rPr sz="950" spc="-20" dirty="0">
                <a:latin typeface="Arial"/>
                <a:cs typeface="Arial"/>
              </a:rPr>
              <a:t>Mar </a:t>
            </a:r>
            <a:r>
              <a:rPr sz="950" dirty="0">
                <a:latin typeface="Arial"/>
                <a:cs typeface="Arial"/>
              </a:rPr>
              <a:t>25,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657" y="2510795"/>
            <a:ext cx="2860040" cy="14738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385"/>
              </a:spcBef>
            </a:pPr>
            <a:r>
              <a:rPr sz="2700" spc="5" dirty="0">
                <a:latin typeface="Arial"/>
                <a:cs typeface="Arial"/>
              </a:rPr>
              <a:t>Thanks </a:t>
            </a:r>
            <a:r>
              <a:rPr sz="2700" dirty="0">
                <a:latin typeface="Arial"/>
                <a:cs typeface="Arial"/>
              </a:rPr>
              <a:t>for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tipping,  Roberto</a:t>
            </a:r>
            <a:endParaRPr sz="2700">
              <a:latin typeface="Arial"/>
              <a:cs typeface="Arial"/>
            </a:endParaRPr>
          </a:p>
          <a:p>
            <a:pPr marL="12700" marR="294005">
              <a:lnSpc>
                <a:spcPct val="108000"/>
              </a:lnSpc>
              <a:spcBef>
                <a:spcPts val="910"/>
              </a:spcBef>
            </a:pPr>
            <a:r>
              <a:rPr sz="1600" spc="-20" dirty="0">
                <a:latin typeface="Arial"/>
                <a:cs typeface="Arial"/>
              </a:rPr>
              <a:t>Here's </a:t>
            </a:r>
            <a:r>
              <a:rPr sz="1600" spc="-35" dirty="0">
                <a:latin typeface="Arial"/>
                <a:cs typeface="Arial"/>
              </a:rPr>
              <a:t>your </a:t>
            </a:r>
            <a:r>
              <a:rPr sz="1600" spc="-10" dirty="0">
                <a:latin typeface="Arial"/>
                <a:cs typeface="Arial"/>
              </a:rPr>
              <a:t>updated </a:t>
            </a:r>
            <a:r>
              <a:rPr sz="1600" spc="-30" dirty="0">
                <a:latin typeface="Arial"/>
                <a:cs typeface="Arial"/>
              </a:rPr>
              <a:t>Monday  </a:t>
            </a:r>
            <a:r>
              <a:rPr sz="1600" spc="-25" dirty="0">
                <a:latin typeface="Arial"/>
                <a:cs typeface="Arial"/>
              </a:rPr>
              <a:t>morning </a:t>
            </a:r>
            <a:r>
              <a:rPr sz="1600" spc="-35" dirty="0">
                <a:latin typeface="Arial"/>
                <a:cs typeface="Arial"/>
              </a:rPr>
              <a:t>ride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receipt.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9979" y="2938678"/>
            <a:ext cx="1458226" cy="1458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353" y="6133624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009E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0353" y="7055149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0353" y="9131103"/>
            <a:ext cx="5427980" cy="0"/>
          </a:xfrm>
          <a:custGeom>
            <a:avLst/>
            <a:gdLst/>
            <a:ahLst/>
            <a:cxnLst/>
            <a:rect l="l" t="t" r="r" b="b"/>
            <a:pathLst>
              <a:path w="5427980">
                <a:moveTo>
                  <a:pt x="0" y="0"/>
                </a:moveTo>
                <a:lnTo>
                  <a:pt x="5427853" y="0"/>
                </a:lnTo>
              </a:path>
            </a:pathLst>
          </a:custGeom>
          <a:ln w="10120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7657" y="4769025"/>
            <a:ext cx="966469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385" dirty="0">
                <a:latin typeface="Arial"/>
                <a:cs typeface="Arial"/>
              </a:rPr>
              <a:t>T</a:t>
            </a:r>
            <a:r>
              <a:rPr sz="3500" spc="-5" dirty="0">
                <a:latin typeface="Arial"/>
                <a:cs typeface="Arial"/>
              </a:rPr>
              <a:t>otal</a:t>
            </a:r>
            <a:endParaRPr sz="3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0768" y="4769025"/>
            <a:ext cx="1140460" cy="560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latin typeface="Arial"/>
                <a:cs typeface="Arial"/>
              </a:rPr>
              <a:t>$8.58</a:t>
            </a:r>
            <a:endParaRPr sz="35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5806" y="5531090"/>
            <a:ext cx="111392" cy="111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37657" y="6480404"/>
            <a:ext cx="623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50" dirty="0">
                <a:latin typeface="Arial"/>
                <a:cs typeface="Arial"/>
              </a:rPr>
              <a:t>Trip</a:t>
            </a:r>
            <a:r>
              <a:rPr sz="1250" spc="-55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Fare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60280" y="6480404"/>
            <a:ext cx="4311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$6.55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33230" y="7419873"/>
          <a:ext cx="5462270" cy="134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7575"/>
                <a:gridCol w="2005329"/>
              </a:tblGrid>
              <a:tr h="287655">
                <a:tc>
                  <a:txBody>
                    <a:bodyPr/>
                    <a:lstStyle/>
                    <a:p>
                      <a:pPr marL="16510">
                        <a:lnSpc>
                          <a:spcPts val="1485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485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$6.55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$2.85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384810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Promotions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solidFill>
                            <a:srgbClr val="2B6B46"/>
                          </a:solidFill>
                          <a:latin typeface="Arial"/>
                          <a:cs typeface="Arial"/>
                        </a:rPr>
                        <a:t>-$2.82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16510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3065551" y="7809566"/>
            <a:ext cx="151898" cy="151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4417" y="110032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6018" y="1100327"/>
            <a:ext cx="1033144" cy="101600"/>
          </a:xfrm>
          <a:custGeom>
            <a:avLst/>
            <a:gdLst/>
            <a:ahLst/>
            <a:cxnLst/>
            <a:rect l="l" t="t" r="r" b="b"/>
            <a:pathLst>
              <a:path w="1033144" h="101600">
                <a:moveTo>
                  <a:pt x="0" y="101600"/>
                </a:moveTo>
                <a:lnTo>
                  <a:pt x="1033144" y="101600"/>
                </a:lnTo>
                <a:lnTo>
                  <a:pt x="103314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15486" y="5480672"/>
            <a:ext cx="2350135" cy="252729"/>
          </a:xfrm>
          <a:custGeom>
            <a:avLst/>
            <a:gdLst/>
            <a:ahLst/>
            <a:cxnLst/>
            <a:rect l="l" t="t" r="r" b="b"/>
            <a:pathLst>
              <a:path w="2350135" h="252729">
                <a:moveTo>
                  <a:pt x="0" y="252437"/>
                </a:moveTo>
                <a:lnTo>
                  <a:pt x="2350020" y="252437"/>
                </a:lnTo>
                <a:lnTo>
                  <a:pt x="2350020" y="0"/>
                </a:lnTo>
                <a:lnTo>
                  <a:pt x="0" y="0"/>
                </a:lnTo>
                <a:lnTo>
                  <a:pt x="0" y="252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1700" y="9598733"/>
            <a:ext cx="5340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05/01/2019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56147" y="9598733"/>
            <a:ext cx="71501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Page 94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25766</Words>
  <Application>Microsoft Macintosh PowerPoint</Application>
  <PresentationFormat>Custom</PresentationFormat>
  <Paragraphs>7871</Paragraphs>
  <Slides>147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Invoice</vt:lpstr>
      <vt:lpstr>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Spend Manager⁽℠⁾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ADJUSTED TO STANDARD FARES 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trip receipt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BPD Monitor MARCH 2019 Invoice-Rosenthal.xlsx</dc:title>
  <dc:creator>tmo01</dc:creator>
  <cp:lastModifiedBy>Jessica Drake</cp:lastModifiedBy>
  <cp:revision>1</cp:revision>
  <dcterms:created xsi:type="dcterms:W3CDTF">2019-10-10T19:45:17Z</dcterms:created>
  <dcterms:modified xsi:type="dcterms:W3CDTF">2019-10-10T19:49:34Z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2019-05-01T00:00:00Z</vt:filetime>
  </property>
  <property fmtid="{D5CDD505-2E9C-101B-9397-08002B2CF9AE}" pid="3" name="Creator">
    <vt:lpwstr>BPD Monitor MARCH 2019 Invoice-Rosenthal.xlsx</vt:lpwstr>
  </property>
  <property fmtid="{D5CDD505-2E9C-101B-9397-08002B2CF9AE}" pid="4" name="LastSaved">
    <vt:filetime>2019-10-10T00:00:00Z</vt:filetime>
  </property>
</Properties>
</file>